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660" r:id="rId2"/>
    <p:sldMasterId id="2147483648" r:id="rId3"/>
  </p:sldMasterIdLst>
  <p:notesMasterIdLst>
    <p:notesMasterId r:id="rId36"/>
  </p:notesMasterIdLst>
  <p:sldIdLst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7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A9A45-133D-4E55-9DE0-D805F9DFDAA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E6F01-6A14-44A1-A9A9-8DCCB4A6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1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0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Cận</a:t>
            </a:r>
            <a:r>
              <a:rPr lang="vi-VN" dirty="0"/>
              <a:t> lâm </a:t>
            </a:r>
            <a:r>
              <a:rPr lang="vi-VN" dirty="0" err="1"/>
              <a:t>sàng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tay khi nghi </a:t>
            </a:r>
            <a:r>
              <a:rPr lang="vi-VN" dirty="0" err="1"/>
              <a:t>ngờ</a:t>
            </a:r>
            <a:r>
              <a:rPr lang="vi-VN" dirty="0"/>
              <a:t> u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siêu âm </a:t>
            </a:r>
            <a:r>
              <a:rPr lang="vi-VN" dirty="0" err="1"/>
              <a:t>bụng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sẵn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, tuy nhiên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trong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nhìn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u không cao,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cao hơn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u </a:t>
            </a:r>
            <a:r>
              <a:rPr lang="vi-VN" dirty="0" err="1"/>
              <a:t>lớn</a:t>
            </a:r>
            <a:r>
              <a:rPr lang="vi-VN" dirty="0"/>
              <a:t>. </a:t>
            </a:r>
            <a:r>
              <a:rPr lang="vi-VN" dirty="0" err="1"/>
              <a:t>Ngoài</a:t>
            </a:r>
            <a:r>
              <a:rPr lang="vi-VN" dirty="0"/>
              <a:t> ra SA âm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dấu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gián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u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giãn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trong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ngoài</a:t>
            </a:r>
            <a:r>
              <a:rPr lang="vi-VN" dirty="0"/>
              <a:t> gan. Khi nghi </a:t>
            </a:r>
            <a:r>
              <a:rPr lang="vi-VN" dirty="0" err="1"/>
              <a:t>ngờ</a:t>
            </a:r>
            <a:r>
              <a:rPr lang="vi-VN" dirty="0"/>
              <a:t> u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, </a:t>
            </a:r>
            <a:r>
              <a:rPr lang="vi-VN" dirty="0" err="1"/>
              <a:t>dù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SA </a:t>
            </a:r>
            <a:r>
              <a:rPr lang="vi-VN" dirty="0" err="1"/>
              <a:t>trả</a:t>
            </a:r>
            <a:r>
              <a:rPr lang="vi-VN" dirty="0"/>
              <a:t> </a:t>
            </a:r>
            <a:r>
              <a:rPr lang="vi-VN" dirty="0" err="1"/>
              <a:t>lời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hay không </a:t>
            </a:r>
            <a:r>
              <a:rPr lang="vi-VN" dirty="0" err="1"/>
              <a:t>thấy</a:t>
            </a:r>
            <a:r>
              <a:rPr lang="vi-VN" dirty="0"/>
              <a:t> u, CT </a:t>
            </a:r>
            <a:r>
              <a:rPr lang="vi-VN" dirty="0" err="1"/>
              <a:t>bụng</a:t>
            </a:r>
            <a:r>
              <a:rPr lang="vi-VN" dirty="0"/>
              <a:t> </a:t>
            </a:r>
            <a:r>
              <a:rPr lang="vi-VN" dirty="0" err="1"/>
              <a:t>cản</a:t>
            </a:r>
            <a:r>
              <a:rPr lang="vi-VN" dirty="0"/>
              <a:t> quang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cận</a:t>
            </a:r>
            <a:r>
              <a:rPr lang="vi-VN" dirty="0"/>
              <a:t> lâm </a:t>
            </a:r>
            <a:r>
              <a:rPr lang="vi-VN" dirty="0" err="1"/>
              <a:t>sàng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theo </a:t>
            </a:r>
            <a:r>
              <a:rPr lang="vi-VN" dirty="0" err="1"/>
              <a:t>được</a:t>
            </a:r>
            <a:r>
              <a:rPr lang="vi-VN" dirty="0"/>
              <a:t> KC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, CT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đoán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u hay không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trả</a:t>
            </a:r>
            <a:r>
              <a:rPr lang="vi-VN" dirty="0"/>
              <a:t> </a:t>
            </a:r>
            <a:r>
              <a:rPr lang="vi-VN" dirty="0" err="1"/>
              <a:t>lời</a:t>
            </a:r>
            <a:r>
              <a:rPr lang="vi-VN" dirty="0"/>
              <a:t> u cơ quan </a:t>
            </a:r>
            <a:r>
              <a:rPr lang="vi-VN" dirty="0" err="1"/>
              <a:t>nào</a:t>
            </a:r>
            <a:r>
              <a:rPr lang="vi-VN" dirty="0"/>
              <a:t>.</a:t>
            </a:r>
          </a:p>
          <a:p>
            <a:r>
              <a:rPr lang="vi-VN" dirty="0"/>
              <a:t> </a:t>
            </a:r>
            <a:r>
              <a:rPr lang="vi-VN" dirty="0" err="1"/>
              <a:t>uptodate</a:t>
            </a:r>
            <a:r>
              <a:rPr lang="vi-VN" dirty="0"/>
              <a:t> 2022 </a:t>
            </a:r>
            <a:r>
              <a:rPr lang="vi-VN" dirty="0" err="1"/>
              <a:t>Khuyen</a:t>
            </a:r>
            <a:r>
              <a:rPr lang="vi-VN" dirty="0"/>
              <a:t> cao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CT </a:t>
            </a:r>
            <a:r>
              <a:rPr lang="vi-VN" dirty="0" err="1"/>
              <a:t>đầu</a:t>
            </a:r>
            <a:r>
              <a:rPr lang="vi-VN" dirty="0"/>
              <a:t> tay khi BN đau </a:t>
            </a:r>
            <a:r>
              <a:rPr lang="vi-VN" dirty="0" err="1"/>
              <a:t>tv</a:t>
            </a:r>
            <a:r>
              <a:rPr lang="vi-VN" dirty="0"/>
              <a:t>, </a:t>
            </a:r>
            <a:r>
              <a:rPr lang="vi-VN" dirty="0" err="1"/>
              <a:t>sụt</a:t>
            </a:r>
            <a:r>
              <a:rPr lang="vi-VN" dirty="0"/>
              <a:t> cân </a:t>
            </a:r>
            <a:r>
              <a:rPr lang="vi-VN" dirty="0" err="1"/>
              <a:t>và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vàng</a:t>
            </a:r>
            <a:r>
              <a:rPr lang="vi-VN" dirty="0"/>
              <a:t> da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0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Phương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chụp</a:t>
            </a:r>
            <a:r>
              <a:rPr lang="vi-VN" dirty="0"/>
              <a:t>: </a:t>
            </a:r>
            <a:r>
              <a:rPr lang="vi-VN" dirty="0" err="1"/>
              <a:t>ngoài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(15-30s sau tiêm </a:t>
            </a:r>
            <a:r>
              <a:rPr lang="vi-VN" dirty="0" err="1"/>
              <a:t>cản</a:t>
            </a:r>
            <a:r>
              <a:rPr lang="vi-VN" dirty="0"/>
              <a:t> quang),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tĩnh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cửa</a:t>
            </a:r>
            <a:r>
              <a:rPr lang="vi-VN" dirty="0"/>
              <a:t> (45s)  </a:t>
            </a:r>
            <a:r>
              <a:rPr lang="vi-VN" dirty="0" err="1"/>
              <a:t>phase</a:t>
            </a:r>
            <a:r>
              <a:rPr lang="vi-VN" dirty="0"/>
              <a:t> </a:t>
            </a:r>
            <a:r>
              <a:rPr lang="vi-VN" dirty="0" err="1"/>
              <a:t>tuỵ</a:t>
            </a:r>
            <a:r>
              <a:rPr lang="vi-VN" dirty="0"/>
              <a:t>: </a:t>
            </a:r>
            <a:r>
              <a:rPr lang="vi-VN" dirty="0" err="1"/>
              <a:t>chụp</a:t>
            </a:r>
            <a:r>
              <a:rPr lang="vi-VN" dirty="0"/>
              <a:t> sau tiêm </a:t>
            </a:r>
            <a:r>
              <a:rPr lang="vi-VN" dirty="0" err="1"/>
              <a:t>cản</a:t>
            </a:r>
            <a:r>
              <a:rPr lang="vi-VN" dirty="0"/>
              <a:t> quang 30-40s</a:t>
            </a:r>
          </a:p>
          <a:p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: 90 – 95 %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6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Trên </a:t>
            </a:r>
            <a:r>
              <a:rPr lang="vi-VN" dirty="0" err="1"/>
              <a:t>hình</a:t>
            </a:r>
            <a:r>
              <a:rPr lang="vi-VN" dirty="0"/>
              <a:t> b, </a:t>
            </a:r>
            <a:r>
              <a:rPr lang="vi-VN" dirty="0" err="1"/>
              <a:t>mp</a:t>
            </a:r>
            <a:r>
              <a:rPr lang="vi-VN" dirty="0"/>
              <a:t> </a:t>
            </a:r>
            <a:r>
              <a:rPr lang="vi-VN" dirty="0" err="1"/>
              <a:t>trán</a:t>
            </a:r>
            <a:r>
              <a:rPr lang="vi-VN" dirty="0"/>
              <a:t>,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dấu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</a:t>
            </a:r>
            <a:r>
              <a:rPr lang="vi-VN" dirty="0" err="1"/>
              <a:t>cụt</a:t>
            </a:r>
            <a:r>
              <a:rPr lang="vi-VN" dirty="0"/>
              <a:t> </a:t>
            </a:r>
            <a:r>
              <a:rPr lang="vi-VN" dirty="0" err="1"/>
              <a:t>đột</a:t>
            </a:r>
            <a:r>
              <a:rPr lang="vi-VN" dirty="0"/>
              <a:t> </a:t>
            </a:r>
            <a:r>
              <a:rPr lang="vi-VN" dirty="0" err="1"/>
              <a:t>ngột</a:t>
            </a:r>
            <a:r>
              <a:rPr lang="vi-VN" dirty="0"/>
              <a:t> OMC,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tổn</a:t>
            </a:r>
            <a:r>
              <a:rPr lang="vi-VN" dirty="0"/>
              <a:t> thương </a:t>
            </a:r>
            <a:r>
              <a:rPr lang="vi-VN" dirty="0" err="1"/>
              <a:t>có</a:t>
            </a:r>
            <a:r>
              <a:rPr lang="vi-VN" dirty="0"/>
              <a:t> đâm </a:t>
            </a:r>
            <a:r>
              <a:rPr lang="vi-VN" dirty="0" err="1"/>
              <a:t>độ</a:t>
            </a:r>
            <a:r>
              <a:rPr lang="vi-VN" dirty="0"/>
              <a:t> mô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, </a:t>
            </a:r>
            <a:r>
              <a:rPr lang="vi-VN" dirty="0" err="1"/>
              <a:t>hình</a:t>
            </a:r>
            <a:r>
              <a:rPr lang="vi-VN" dirty="0"/>
              <a:t> a </a:t>
            </a:r>
            <a:r>
              <a:rPr lang="vi-VN" dirty="0" err="1"/>
              <a:t>mặt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ngang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u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</a:t>
            </a:r>
            <a:r>
              <a:rPr lang="vi-VN" dirty="0" err="1"/>
              <a:t>cụt</a:t>
            </a:r>
            <a:r>
              <a:rPr lang="vi-VN" dirty="0"/>
              <a:t> OMC 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9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*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thân </a:t>
            </a:r>
            <a:r>
              <a:rPr lang="vi-VN" dirty="0" err="1"/>
              <a:t>tạng</a:t>
            </a:r>
            <a:r>
              <a:rPr lang="vi-VN" dirty="0"/>
              <a:t>,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mạc</a:t>
            </a:r>
            <a:r>
              <a:rPr lang="vi-VN" dirty="0"/>
              <a:t> treo </a:t>
            </a:r>
            <a:r>
              <a:rPr lang="vi-VN" dirty="0" err="1"/>
              <a:t>tràng</a:t>
            </a:r>
            <a:r>
              <a:rPr lang="vi-VN" dirty="0"/>
              <a:t> trên,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gan chung</a:t>
            </a:r>
          </a:p>
          <a:p>
            <a:r>
              <a:rPr lang="vi-VN" dirty="0"/>
              <a:t>Tiêu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cho ung thư </a:t>
            </a:r>
            <a:r>
              <a:rPr lang="vi-VN" dirty="0" err="1"/>
              <a:t>tụy</a:t>
            </a:r>
            <a:r>
              <a:rPr lang="vi-VN" dirty="0"/>
              <a:t>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u </a:t>
            </a:r>
            <a:r>
              <a:rPr lang="vi-VN" dirty="0" err="1"/>
              <a:t>khác</a:t>
            </a:r>
            <a:r>
              <a:rPr lang="vi-VN" dirty="0"/>
              <a:t>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chưa </a:t>
            </a:r>
            <a:r>
              <a:rPr lang="vi-VN" dirty="0" err="1"/>
              <a:t>có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 nên </a:t>
            </a:r>
            <a:r>
              <a:rPr lang="vi-VN" dirty="0" err="1"/>
              <a:t>vẫn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ung thư </a:t>
            </a:r>
            <a:r>
              <a:rPr lang="vi-VN" dirty="0" err="1"/>
              <a:t>tụy</a:t>
            </a:r>
            <a:r>
              <a:rPr lang="vi-VN" dirty="0"/>
              <a:t> PDAC 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2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ERCP không </a:t>
            </a:r>
            <a:r>
              <a:rPr lang="vi-VN" dirty="0" err="1"/>
              <a:t>khuyến</a:t>
            </a:r>
            <a:r>
              <a:rPr lang="vi-VN" dirty="0"/>
              <a:t> </a:t>
            </a:r>
            <a:r>
              <a:rPr lang="vi-VN" dirty="0" err="1"/>
              <a:t>cáo</a:t>
            </a:r>
            <a:r>
              <a:rPr lang="vi-VN" dirty="0"/>
              <a:t> trong sinh </a:t>
            </a:r>
            <a:r>
              <a:rPr lang="vi-VN" dirty="0" err="1"/>
              <a:t>thiết</a:t>
            </a:r>
            <a:r>
              <a:rPr lang="vi-VN" dirty="0"/>
              <a:t> u </a:t>
            </a:r>
            <a:r>
              <a:rPr lang="vi-VN" dirty="0" err="1"/>
              <a:t>tụy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trong u </a:t>
            </a:r>
            <a:r>
              <a:rPr lang="vi-VN" dirty="0" err="1"/>
              <a:t>tụy</a:t>
            </a:r>
            <a:r>
              <a:rPr lang="vi-VN" dirty="0"/>
              <a:t> khi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stent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44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lợi</a:t>
            </a:r>
            <a:r>
              <a:rPr lang="vi-VN" dirty="0"/>
              <a:t>: </a:t>
            </a:r>
            <a:r>
              <a:rPr lang="en-US" dirty="0"/>
              <a:t>PTC</a:t>
            </a:r>
            <a:endParaRPr lang="vi-VN" dirty="0"/>
          </a:p>
          <a:p>
            <a:r>
              <a:rPr lang="vi-VN" dirty="0"/>
              <a:t>Phương </a:t>
            </a:r>
            <a:r>
              <a:rPr lang="vi-VN" dirty="0" err="1"/>
              <a:t>tiện</a:t>
            </a:r>
            <a:r>
              <a:rPr lang="vi-VN" dirty="0"/>
              <a:t> xâm </a:t>
            </a:r>
            <a:r>
              <a:rPr lang="vi-VN" dirty="0" err="1"/>
              <a:t>lấn</a:t>
            </a:r>
            <a:r>
              <a:rPr lang="vi-VN" dirty="0"/>
              <a:t>, </a:t>
            </a:r>
          </a:p>
          <a:p>
            <a:r>
              <a:rPr lang="vi-VN" dirty="0"/>
              <a:t>Gây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: </a:t>
            </a:r>
            <a:r>
              <a:rPr lang="vi-VN" dirty="0" err="1"/>
              <a:t>chảy</a:t>
            </a:r>
            <a:r>
              <a:rPr lang="vi-VN" dirty="0"/>
              <a:t> </a:t>
            </a:r>
            <a:r>
              <a:rPr lang="vi-VN" dirty="0" err="1"/>
              <a:t>máu</a:t>
            </a:r>
            <a:r>
              <a:rPr lang="vi-VN" dirty="0"/>
              <a:t>, </a:t>
            </a:r>
            <a:r>
              <a:rPr lang="vi-VN" dirty="0" err="1"/>
              <a:t>rò</a:t>
            </a:r>
            <a:r>
              <a:rPr lang="vi-VN" dirty="0"/>
              <a:t> </a:t>
            </a:r>
            <a:r>
              <a:rPr lang="vi-VN" dirty="0" err="1"/>
              <a:t>máu</a:t>
            </a:r>
            <a:r>
              <a:rPr lang="vi-VN" dirty="0"/>
              <a:t> –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endParaRPr lang="vi-VN" dirty="0"/>
          </a:p>
          <a:p>
            <a:r>
              <a:rPr lang="vi-VN" dirty="0"/>
              <a:t>Không </a:t>
            </a: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tuỵ</a:t>
            </a:r>
            <a:endParaRPr lang="vi-VN" dirty="0"/>
          </a:p>
          <a:p>
            <a:r>
              <a:rPr lang="vi-VN" dirty="0"/>
              <a:t> </a:t>
            </a:r>
            <a:r>
              <a:rPr lang="vi-VN" dirty="0" err="1"/>
              <a:t>Gần</a:t>
            </a:r>
            <a:r>
              <a:rPr lang="vi-VN" dirty="0"/>
              <a:t> như không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endParaRPr lang="vi-VN" dirty="0"/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3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40-60%, 10-20%, 10%, 5-10%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32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ung thư di </a:t>
            </a:r>
            <a:r>
              <a:rPr lang="vi-VN" dirty="0" err="1"/>
              <a:t>truyền</a:t>
            </a:r>
            <a:r>
              <a:rPr lang="vi-VN" dirty="0"/>
              <a:t>: UT </a:t>
            </a:r>
            <a:r>
              <a:rPr lang="vi-VN" dirty="0" err="1"/>
              <a:t>đại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tràng</a:t>
            </a:r>
            <a:r>
              <a:rPr lang="vi-VN" dirty="0"/>
              <a:t> di </a:t>
            </a:r>
            <a:r>
              <a:rPr lang="vi-VN" dirty="0" err="1"/>
              <a:t>truyền</a:t>
            </a:r>
            <a:r>
              <a:rPr lang="vi-VN" dirty="0"/>
              <a:t> không đa </a:t>
            </a:r>
            <a:r>
              <a:rPr lang="vi-VN" dirty="0" err="1"/>
              <a:t>polyp</a:t>
            </a:r>
            <a:r>
              <a:rPr lang="vi-VN" dirty="0"/>
              <a:t>, ung thư </a:t>
            </a:r>
            <a:r>
              <a:rPr lang="vi-VN" dirty="0" err="1"/>
              <a:t>vú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mang </a:t>
            </a:r>
            <a:r>
              <a:rPr lang="vi-VN" dirty="0" err="1"/>
              <a:t>đột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gen</a:t>
            </a:r>
            <a:r>
              <a:rPr lang="vi-VN" dirty="0"/>
              <a:t> BRCA2. 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108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25 % BN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vi-VN" dirty="0"/>
              <a:t> k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vì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u k </a:t>
            </a:r>
            <a:r>
              <a:rPr lang="vi-VN" dirty="0" err="1"/>
              <a:t>chèn</a:t>
            </a:r>
            <a:r>
              <a:rPr lang="vi-VN" dirty="0"/>
              <a:t> </a:t>
            </a:r>
            <a:r>
              <a:rPr lang="vi-VN" dirty="0" err="1"/>
              <a:t>ép</a:t>
            </a:r>
            <a:r>
              <a:rPr lang="vi-VN" dirty="0"/>
              <a:t> OMC </a:t>
            </a:r>
            <a:r>
              <a:rPr lang="vi-VN" dirty="0" err="1"/>
              <a:t>hoặc</a:t>
            </a:r>
            <a:r>
              <a:rPr lang="vi-VN" dirty="0"/>
              <a:t> u chưa </a:t>
            </a:r>
            <a:r>
              <a:rPr lang="vi-VN" dirty="0" err="1"/>
              <a:t>chèn</a:t>
            </a:r>
            <a:r>
              <a:rPr lang="vi-VN" dirty="0"/>
              <a:t> </a:t>
            </a:r>
            <a:r>
              <a:rPr lang="vi-VN" dirty="0" err="1"/>
              <a:t>ép</a:t>
            </a:r>
            <a:r>
              <a:rPr lang="vi-VN" dirty="0"/>
              <a:t> OMC</a:t>
            </a:r>
          </a:p>
          <a:p>
            <a:r>
              <a:rPr lang="vi-VN" dirty="0" err="1"/>
              <a:t>Sụt</a:t>
            </a:r>
            <a:r>
              <a:rPr lang="vi-VN" dirty="0"/>
              <a:t> cân k </a:t>
            </a:r>
            <a:r>
              <a:rPr lang="vi-VN" dirty="0" err="1"/>
              <a:t>chủ</a:t>
            </a:r>
            <a:r>
              <a:rPr lang="vi-VN" dirty="0"/>
              <a:t> ý, </a:t>
            </a:r>
            <a:r>
              <a:rPr lang="vi-VN" dirty="0" err="1"/>
              <a:t>có</a:t>
            </a:r>
            <a:r>
              <a:rPr lang="vi-VN" dirty="0"/>
              <a:t> ý </a:t>
            </a:r>
            <a:r>
              <a:rPr lang="vi-VN" dirty="0" err="1"/>
              <a:t>nghĩa</a:t>
            </a:r>
            <a:endParaRPr lang="vi-VN" dirty="0"/>
          </a:p>
          <a:p>
            <a:r>
              <a:rPr lang="vi-VN" dirty="0"/>
              <a:t>Đau </a:t>
            </a:r>
            <a:r>
              <a:rPr lang="vi-VN" dirty="0" err="1"/>
              <a:t>bụng</a:t>
            </a:r>
            <a:r>
              <a:rPr lang="vi-VN" dirty="0"/>
              <a:t> mơ </a:t>
            </a:r>
            <a:r>
              <a:rPr lang="vi-VN" dirty="0" err="1"/>
              <a:t>hồ</a:t>
            </a:r>
            <a:r>
              <a:rPr lang="vi-VN" dirty="0"/>
              <a:t> </a:t>
            </a:r>
            <a:r>
              <a:rPr lang="vi-VN" dirty="0" err="1"/>
              <a:t>vùng</a:t>
            </a:r>
            <a:r>
              <a:rPr lang="vi-VN" dirty="0"/>
              <a:t> trên </a:t>
            </a:r>
            <a:r>
              <a:rPr lang="vi-VN" dirty="0" err="1"/>
              <a:t>rốn</a:t>
            </a:r>
            <a:r>
              <a:rPr lang="vi-VN" dirty="0"/>
              <a:t> lan sau lưng</a:t>
            </a:r>
          </a:p>
          <a:p>
            <a:r>
              <a:rPr lang="vi-VN" dirty="0"/>
              <a:t> </a:t>
            </a:r>
            <a:r>
              <a:rPr lang="vi-VN" dirty="0" err="1"/>
              <a:t>Ngứa</a:t>
            </a:r>
            <a:r>
              <a:rPr lang="vi-VN" dirty="0"/>
              <a:t> trong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: </a:t>
            </a:r>
            <a:r>
              <a:rPr lang="vi-VN" dirty="0" err="1"/>
              <a:t>Việc</a:t>
            </a:r>
            <a:r>
              <a:rPr lang="vi-VN" dirty="0"/>
              <a:t> ứ </a:t>
            </a:r>
            <a:r>
              <a:rPr lang="vi-VN" dirty="0" err="1"/>
              <a:t>đọng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tăng </a:t>
            </a:r>
            <a:r>
              <a:rPr lang="vi-VN" dirty="0" err="1"/>
              <a:t>acid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trong </a:t>
            </a:r>
            <a:r>
              <a:rPr lang="vi-VN" dirty="0" err="1"/>
              <a:t>máu</a:t>
            </a:r>
            <a:r>
              <a:rPr lang="vi-VN" dirty="0"/>
              <a:t>.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thích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dây </a:t>
            </a:r>
            <a:r>
              <a:rPr lang="vi-VN" dirty="0" err="1"/>
              <a:t>thần</a:t>
            </a:r>
            <a:r>
              <a:rPr lang="vi-VN" dirty="0"/>
              <a:t> kinh </a:t>
            </a:r>
            <a:r>
              <a:rPr lang="vi-VN" dirty="0" err="1"/>
              <a:t>dưới</a:t>
            </a:r>
            <a:r>
              <a:rPr lang="vi-VN" dirty="0"/>
              <a:t> da gây </a:t>
            </a:r>
            <a:r>
              <a:rPr lang="vi-VN" dirty="0" err="1"/>
              <a:t>ngứa</a:t>
            </a:r>
            <a:r>
              <a:rPr lang="vi-VN" dirty="0"/>
              <a:t>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7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Courvoisier: </a:t>
            </a:r>
            <a:r>
              <a:rPr lang="en-US" dirty="0" err="1"/>
              <a:t>nhạy</a:t>
            </a:r>
            <a:r>
              <a:rPr lang="en-US" dirty="0"/>
              <a:t> 25-55%,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83-90% </a:t>
            </a:r>
          </a:p>
          <a:p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luật</a:t>
            </a:r>
            <a:r>
              <a:rPr lang="vi-VN" dirty="0"/>
              <a:t> </a:t>
            </a:r>
            <a:r>
              <a:rPr lang="vi-VN" dirty="0" err="1"/>
              <a:t>Courvoisier</a:t>
            </a:r>
            <a:r>
              <a:rPr lang="vi-VN" dirty="0"/>
              <a:t> (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Courvoisier</a:t>
            </a:r>
            <a:r>
              <a:rPr lang="vi-VN" dirty="0"/>
              <a:t>, </a:t>
            </a:r>
            <a:r>
              <a:rPr lang="vi-VN" dirty="0" err="1"/>
              <a:t>dấu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Courvoisier</a:t>
            </a:r>
            <a:r>
              <a:rPr lang="vi-VN" dirty="0"/>
              <a:t> – </a:t>
            </a:r>
            <a:r>
              <a:rPr lang="vi-VN" dirty="0" err="1"/>
              <a:t>Terrier</a:t>
            </a:r>
            <a:r>
              <a:rPr lang="vi-VN" dirty="0"/>
              <a:t> ) cho </a:t>
            </a:r>
            <a:r>
              <a:rPr lang="vi-VN" dirty="0" err="1"/>
              <a:t>rằng</a:t>
            </a:r>
            <a:r>
              <a:rPr lang="vi-VN" dirty="0"/>
              <a:t> </a:t>
            </a:r>
            <a:r>
              <a:rPr lang="vi-VN" dirty="0" err="1"/>
              <a:t>sự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to </a:t>
            </a:r>
            <a:r>
              <a:rPr lang="vi-VN" dirty="0" err="1"/>
              <a:t>ấn</a:t>
            </a:r>
            <a:r>
              <a:rPr lang="vi-VN" dirty="0"/>
              <a:t>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không đau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kèm</a:t>
            </a:r>
            <a:r>
              <a:rPr lang="vi-VN" dirty="0"/>
              <a:t> theo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nhẹ</a:t>
            </a:r>
            <a:r>
              <a:rPr lang="vi-VN" dirty="0"/>
              <a:t> (nguyên nhân không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sỏi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)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tắc</a:t>
            </a:r>
            <a:r>
              <a:rPr lang="vi-VN" dirty="0"/>
              <a:t> OMC </a:t>
            </a:r>
            <a:r>
              <a:rPr lang="vi-VN" dirty="0" err="1"/>
              <a:t>bởi</a:t>
            </a:r>
            <a:r>
              <a:rPr lang="vi-VN" dirty="0"/>
              <a:t> ung thư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ung thư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tụy</a:t>
            </a:r>
            <a:r>
              <a:rPr lang="vi-VN" dirty="0"/>
              <a:t> </a:t>
            </a:r>
            <a:r>
              <a:rPr lang="vi-VN" dirty="0" err="1"/>
              <a:t>tạng</a:t>
            </a:r>
            <a:r>
              <a:rPr lang="vi-VN" dirty="0"/>
              <a:t>.</a:t>
            </a:r>
          </a:p>
          <a:p>
            <a:r>
              <a:rPr lang="vi-VN" dirty="0" err="1"/>
              <a:t>Khối</a:t>
            </a:r>
            <a:r>
              <a:rPr lang="vi-VN" dirty="0"/>
              <a:t> u gây </a:t>
            </a:r>
            <a:r>
              <a:rPr lang="vi-VN" dirty="0" err="1"/>
              <a:t>cản</a:t>
            </a:r>
            <a:r>
              <a:rPr lang="vi-VN" dirty="0"/>
              <a:t> </a:t>
            </a:r>
            <a:r>
              <a:rPr lang="vi-VN" dirty="0" err="1"/>
              <a:t>trở</a:t>
            </a:r>
            <a:r>
              <a:rPr lang="vi-VN" dirty="0"/>
              <a:t>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dãn</a:t>
            </a:r>
            <a:r>
              <a:rPr lang="vi-VN" dirty="0"/>
              <a:t> </a:t>
            </a:r>
            <a:r>
              <a:rPr lang="vi-VN" dirty="0" err="1"/>
              <a:t>rộng</a:t>
            </a:r>
            <a:r>
              <a:rPr lang="vi-VN" dirty="0"/>
              <a:t>. </a:t>
            </a:r>
            <a:r>
              <a:rPr lang="vi-VN" dirty="0" err="1"/>
              <a:t>Ngược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vi-VN" dirty="0"/>
              <a:t>, </a:t>
            </a:r>
            <a:r>
              <a:rPr lang="vi-VN" dirty="0" err="1"/>
              <a:t>sỏi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cản</a:t>
            </a:r>
            <a:r>
              <a:rPr lang="vi-VN" dirty="0"/>
              <a:t> </a:t>
            </a:r>
            <a:r>
              <a:rPr lang="vi-VN" dirty="0" err="1"/>
              <a:t>trở</a:t>
            </a:r>
            <a:r>
              <a:rPr lang="vi-VN" dirty="0"/>
              <a:t> </a:t>
            </a:r>
            <a:r>
              <a:rPr lang="vi-VN" dirty="0" err="1"/>
              <a:t>sự</a:t>
            </a:r>
            <a:r>
              <a:rPr lang="vi-VN" dirty="0"/>
              <a:t> lưu thông </a:t>
            </a:r>
            <a:r>
              <a:rPr lang="vi-VN" dirty="0" err="1"/>
              <a:t>mật</a:t>
            </a:r>
            <a:r>
              <a:rPr lang="vi-VN" dirty="0"/>
              <a:t> không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dãn</a:t>
            </a:r>
            <a:r>
              <a:rPr lang="vi-VN" dirty="0"/>
              <a:t> </a:t>
            </a:r>
            <a:r>
              <a:rPr lang="vi-VN" dirty="0" err="1"/>
              <a:t>rộng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sẹo</a:t>
            </a:r>
            <a:r>
              <a:rPr lang="vi-VN" dirty="0"/>
              <a:t> (</a:t>
            </a:r>
            <a:r>
              <a:rPr lang="vi-VN" dirty="0" err="1"/>
              <a:t>tức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xơ </a:t>
            </a:r>
            <a:r>
              <a:rPr lang="vi-VN" dirty="0" err="1"/>
              <a:t>hóa</a:t>
            </a:r>
            <a:r>
              <a:rPr lang="vi-VN" dirty="0"/>
              <a:t> ) sau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mới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tình</a:t>
            </a:r>
            <a:r>
              <a:rPr lang="vi-VN" dirty="0"/>
              <a:t> </a:t>
            </a:r>
            <a:r>
              <a:rPr lang="vi-VN" dirty="0" err="1"/>
              <a:t>trạng</a:t>
            </a:r>
            <a:r>
              <a:rPr lang="vi-VN" dirty="0"/>
              <a:t> </a:t>
            </a:r>
            <a:r>
              <a:rPr lang="vi-VN" dirty="0" err="1"/>
              <a:t>dãn</a:t>
            </a:r>
            <a:r>
              <a:rPr lang="vi-VN" dirty="0"/>
              <a:t> </a:t>
            </a:r>
            <a:r>
              <a:rPr lang="vi-VN" dirty="0" err="1"/>
              <a:t>rộng</a:t>
            </a:r>
            <a:r>
              <a:rPr lang="vi-VN" dirty="0"/>
              <a:t>.</a:t>
            </a:r>
          </a:p>
          <a:p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ngoại</a:t>
            </a:r>
            <a:r>
              <a:rPr lang="vi-VN" dirty="0"/>
              <a:t> </a:t>
            </a:r>
            <a:r>
              <a:rPr lang="vi-VN" dirty="0" err="1"/>
              <a:t>lệ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luật</a:t>
            </a:r>
            <a:r>
              <a:rPr lang="vi-VN" dirty="0"/>
              <a:t> </a:t>
            </a:r>
            <a:r>
              <a:rPr lang="vi-VN" dirty="0" err="1"/>
              <a:t>Courvoisier</a:t>
            </a:r>
            <a:r>
              <a:rPr lang="vi-VN" dirty="0"/>
              <a:t> </a:t>
            </a:r>
            <a:r>
              <a:rPr lang="vi-VN" dirty="0" err="1"/>
              <a:t>ngụ</a:t>
            </a:r>
            <a:r>
              <a:rPr lang="vi-VN" dirty="0"/>
              <a:t> ý </a:t>
            </a:r>
            <a:r>
              <a:rPr lang="vi-VN" dirty="0" err="1"/>
              <a:t>rằng</a:t>
            </a:r>
            <a:r>
              <a:rPr lang="vi-VN" dirty="0"/>
              <a:t> </a:t>
            </a:r>
            <a:r>
              <a:rPr lang="vi-VN" dirty="0" err="1"/>
              <a:t>sỏi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gây ra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và</a:t>
            </a:r>
            <a:r>
              <a:rPr lang="vi-VN" dirty="0"/>
              <a:t> không đau , </a:t>
            </a:r>
            <a:r>
              <a:rPr lang="vi-VN" dirty="0" err="1"/>
              <a:t>sờ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, </a:t>
            </a:r>
            <a:r>
              <a:rPr lang="vi-VN" dirty="0" err="1"/>
              <a:t>điển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sỏi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chậm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gian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trở</a:t>
            </a:r>
            <a:r>
              <a:rPr lang="vi-VN" dirty="0"/>
              <a:t> nên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viên </a:t>
            </a:r>
            <a:r>
              <a:rPr lang="vi-VN" dirty="0" err="1"/>
              <a:t>sỏi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xuống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kẹt</a:t>
            </a:r>
            <a:r>
              <a:rPr lang="vi-VN" dirty="0"/>
              <a:t>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tính</a:t>
            </a:r>
            <a:endParaRPr lang="vi-VN" dirty="0"/>
          </a:p>
          <a:p>
            <a:endParaRPr lang="vi-VN" dirty="0"/>
          </a:p>
          <a:p>
            <a:r>
              <a:rPr lang="vi-VN" dirty="0"/>
              <a:t>    </a:t>
            </a:r>
            <a:r>
              <a:rPr lang="vi-VN" dirty="0" err="1"/>
              <a:t>Sỏi</a:t>
            </a:r>
            <a:r>
              <a:rPr lang="vi-VN" dirty="0"/>
              <a:t> rơi </a:t>
            </a:r>
            <a:r>
              <a:rPr lang="vi-VN" dirty="0" err="1"/>
              <a:t>xuống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kẹt</a:t>
            </a:r>
            <a:r>
              <a:rPr lang="vi-VN" dirty="0"/>
              <a:t> ở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endParaRPr lang="vi-VN" dirty="0"/>
          </a:p>
          <a:p>
            <a:endParaRPr lang="vi-VN" dirty="0"/>
          </a:p>
          <a:p>
            <a:r>
              <a:rPr lang="vi-VN" dirty="0"/>
              <a:t>    </a:t>
            </a:r>
            <a:r>
              <a:rPr lang="vi-VN" dirty="0" err="1"/>
              <a:t>Sỏi</a:t>
            </a:r>
            <a:r>
              <a:rPr lang="vi-VN" dirty="0"/>
              <a:t> rơi </a:t>
            </a:r>
            <a:r>
              <a:rPr lang="vi-VN" dirty="0" err="1"/>
              <a:t>xuống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kẹt</a:t>
            </a:r>
            <a:r>
              <a:rPr lang="vi-VN" dirty="0"/>
              <a:t> ở </a:t>
            </a:r>
            <a:r>
              <a:rPr lang="vi-VN" dirty="0" err="1"/>
              <a:t>ngã</a:t>
            </a:r>
            <a:r>
              <a:rPr lang="vi-VN" dirty="0"/>
              <a:t> ba </a:t>
            </a:r>
            <a:r>
              <a:rPr lang="vi-VN" dirty="0" err="1"/>
              <a:t>ống</a:t>
            </a:r>
            <a:r>
              <a:rPr lang="vi-VN" dirty="0"/>
              <a:t> gan chung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endParaRPr lang="vi-VN" dirty="0"/>
          </a:p>
          <a:p>
            <a:r>
              <a:rPr lang="vi-VN" dirty="0" err="1"/>
              <a:t>Dấu</a:t>
            </a:r>
            <a:r>
              <a:rPr lang="vi-VN" dirty="0"/>
              <a:t> </a:t>
            </a:r>
            <a:r>
              <a:rPr lang="vi-VN" dirty="0" err="1"/>
              <a:t>Courvoisier-Terrier</a:t>
            </a:r>
            <a:r>
              <a:rPr lang="vi-VN" dirty="0"/>
              <a:t>: đưa tay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cạnh</a:t>
            </a:r>
            <a:r>
              <a:rPr lang="vi-VN" dirty="0"/>
              <a:t> </a:t>
            </a:r>
            <a:r>
              <a:rPr lang="vi-VN" dirty="0" err="1"/>
              <a:t>bờ</a:t>
            </a:r>
            <a:r>
              <a:rPr lang="vi-VN" dirty="0"/>
              <a:t> </a:t>
            </a:r>
            <a:r>
              <a:rPr lang="vi-VN" dirty="0" err="1"/>
              <a:t>dưới</a:t>
            </a:r>
            <a:r>
              <a:rPr lang="vi-VN" dirty="0"/>
              <a:t> xương </a:t>
            </a:r>
            <a:r>
              <a:rPr lang="vi-VN" dirty="0" err="1"/>
              <a:t>sườn</a:t>
            </a:r>
            <a:r>
              <a:rPr lang="vi-VN" dirty="0"/>
              <a:t>,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1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theo </a:t>
            </a:r>
            <a:r>
              <a:rPr lang="vi-VN" dirty="0" err="1"/>
              <a:t>nhịp</a:t>
            </a:r>
            <a:r>
              <a:rPr lang="vi-VN" dirty="0"/>
              <a:t> hô </a:t>
            </a:r>
            <a:r>
              <a:rPr lang="vi-VN" dirty="0" err="1"/>
              <a:t>hấp</a:t>
            </a:r>
            <a:r>
              <a:rPr lang="vi-VN" dirty="0"/>
              <a:t> — &gt; </a:t>
            </a:r>
            <a:r>
              <a:rPr lang="vi-VN" dirty="0" err="1"/>
              <a:t>Luật</a:t>
            </a:r>
            <a:r>
              <a:rPr lang="vi-VN" dirty="0"/>
              <a:t> </a:t>
            </a:r>
            <a:r>
              <a:rPr lang="vi-VN" dirty="0" err="1"/>
              <a:t>Courvoisier-Terrier</a:t>
            </a:r>
            <a:r>
              <a:rPr lang="vi-VN" dirty="0"/>
              <a:t> :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+ </a:t>
            </a:r>
            <a:r>
              <a:rPr lang="vi-VN" dirty="0" err="1"/>
              <a:t>dấu</a:t>
            </a:r>
            <a:r>
              <a:rPr lang="vi-VN" dirty="0"/>
              <a:t> </a:t>
            </a:r>
            <a:r>
              <a:rPr lang="vi-VN" dirty="0" err="1"/>
              <a:t>Courvoisier</a:t>
            </a:r>
            <a:r>
              <a:rPr lang="vi-VN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rạch</a:t>
            </a:r>
            <a:r>
              <a:rPr lang="en-US" dirty="0"/>
              <a:t> </a:t>
            </a:r>
            <a:r>
              <a:rPr lang="en-US" dirty="0" err="1"/>
              <a:t>ròi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qua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1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Khi nghi ngờ u quanh bóng vater, để chẩn đoán xác định chúng ta cần các cận lâm sàng, trong đó, có vai trò quan trọng là các CLS hình ảnh</a:t>
            </a:r>
          </a:p>
          <a:p>
            <a:r>
              <a:rPr lang="vi-VN"/>
              <a:t>Các XN máu sinh hóa có vai trò đánh giá biến chứng, các marker UT có vai trờ tiên lượng và theo dõi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D8BC6-B59B-4C55-9773-B2375864C73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425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Cũng</a:t>
            </a:r>
            <a:r>
              <a:rPr lang="vi-VN" dirty="0"/>
              <a:t> tăng trong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bệnh</a:t>
            </a:r>
            <a:r>
              <a:rPr lang="vi-VN" dirty="0"/>
              <a:t> </a:t>
            </a:r>
            <a:r>
              <a:rPr lang="vi-VN" dirty="0" err="1"/>
              <a:t>lành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tụy</a:t>
            </a:r>
            <a:r>
              <a:rPr lang="vi-VN" dirty="0"/>
              <a:t>, gan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en-US" dirty="0"/>
              <a:t> .</a:t>
            </a:r>
            <a:r>
              <a:rPr lang="vi-VN" dirty="0"/>
              <a:t>10% dân </a:t>
            </a:r>
            <a:r>
              <a:rPr lang="vi-VN" dirty="0" err="1"/>
              <a:t>số</a:t>
            </a:r>
            <a:r>
              <a:rPr lang="vi-VN" dirty="0"/>
              <a:t> không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CA 19.9 do </a:t>
            </a:r>
            <a:r>
              <a:rPr lang="vi-VN" dirty="0" err="1"/>
              <a:t>thiếu</a:t>
            </a:r>
            <a:r>
              <a:rPr lang="vi-VN" dirty="0"/>
              <a:t> </a:t>
            </a:r>
            <a:r>
              <a:rPr lang="vi-VN" dirty="0" err="1"/>
              <a:t>kháng</a:t>
            </a:r>
            <a:r>
              <a:rPr lang="vi-VN" dirty="0"/>
              <a:t> nguyên </a:t>
            </a:r>
            <a:r>
              <a:rPr lang="vi-VN" dirty="0" err="1"/>
              <a:t>Lewis</a:t>
            </a:r>
            <a:endParaRPr lang="en-US" dirty="0"/>
          </a:p>
          <a:p>
            <a:r>
              <a:rPr lang="vi-VN" dirty="0"/>
              <a:t>CA 19-9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baseline</a:t>
            </a:r>
            <a:r>
              <a:rPr lang="vi-VN" dirty="0"/>
              <a:t> theo </a:t>
            </a:r>
            <a:r>
              <a:rPr lang="vi-VN" dirty="0" err="1"/>
              <a:t>dõi</a:t>
            </a:r>
            <a:r>
              <a:rPr lang="vi-VN" dirty="0"/>
              <a:t> nên đo khi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bilirubin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bình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</a:t>
            </a:r>
          </a:p>
          <a:p>
            <a:endParaRPr lang="vi-VN" dirty="0"/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7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SDD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pre-albumin </a:t>
            </a:r>
            <a:r>
              <a:rPr lang="en-US" dirty="0" err="1"/>
              <a:t>máu</a:t>
            </a:r>
            <a:r>
              <a:rPr lang="en-US" dirty="0"/>
              <a:t>.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10-20mg%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6F01-6A14-44A1-A9A9-8DCCB4A65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2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2772AD-C9D8-8C4D-D686-6ED01D077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0B64D0C-2777-6FFF-B67A-5F64BE1D6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A68BB55-F90D-76EF-B3EF-5E4F0312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53089A8-3C35-33A1-7054-E1E1294B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5541FCF-2F7E-0C20-617A-8358B019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4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193E04-0A77-CDED-42D2-D487B41D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2BDE6C1-19AB-1B33-6944-21350339D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10262C0-7BC7-BD82-CC37-AD5F2D82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620C24F-3E11-04A3-D56C-F89ADFCB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C9075F0-E4F3-D76B-BA09-34856E8B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0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1574E0D-F430-3DF9-AE9F-D56EBDC7E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1CFE858-6089-9E3D-67F2-D3F90A305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378B61D-D968-3390-A73D-5239F822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53CA484-0D2F-D935-8946-B9209141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CCBCFC9-F5B4-146E-78DE-EB2E75DE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32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3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B8356-6620-4867-9E08-4E2775B0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66D0C-8515-49A2-B6F0-95C1AAFE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11290-B525-43AA-9B2B-DE76FD6A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1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52C67-F2E9-4A9E-99B0-6990E3A7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4FB625-F4C8-427C-80E0-AA0E717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234B-884A-4601-84EB-5F7FE4C3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60198A-3703-969C-00F5-9381EB51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31969BF-24F5-851D-D78C-A9101E16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E3FF5A5-6B99-1FC0-5C67-92E2C031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EA806E1-F910-8DAA-A464-5243606E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173194-7219-02C9-C113-AA3D01B2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7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807D3C-6701-6DC4-36C9-E8E4F5EC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95954A8-4874-200D-35C2-3D02B6EE5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9073F66-777A-62CE-2588-DDA49CF1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ABA150C-A71F-9318-4EDF-FC2492D8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9143908-6B3B-D52F-60CD-26045A23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957E8B-1A30-98F3-896A-9A75285E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65E089-4F1E-6702-6111-1EA338E34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72267220-FBBB-91E4-6938-11DCC16E3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65128EB-51E1-7E46-D51A-E01D334D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4B033EA-226F-7585-31AF-BFA0D02B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5E80640-DE55-707F-C5C8-B42FB1C3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4B1E52-E239-A2E2-D204-9DEAF3C0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0EA6E5E-45DE-05A1-9399-453BAEAC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EB97951-BFA2-EE34-237D-568A9A1E9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A8588391-CDA9-18E5-3BC7-4A9A21168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5952728-4804-EE9D-C58F-DB20947B7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8D6530F-A42D-B6B7-256C-3E4AFDEB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90A4AD5-2012-4AA7-4DEF-1CE12E28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0BD5A86-972C-C7CC-E0BF-C942339A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6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9EA93BF-D7C5-8B40-0413-82B22677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4B5FDF0D-2044-4CDE-AEE5-F49CC739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0CD9334-4B1C-E083-3A72-D2D0AAC4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34B5361-E2E2-72F7-2C35-FA3D721B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0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89EC1CB-A2C4-24C9-8768-6802985A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520A1B5-1BE0-0616-AE0C-746B43DF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C7EC80C-C077-F63C-1E61-BAA8AFC6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5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4137B63-F411-49B3-3B7C-7AD31DA2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F3F501A-451D-A5C6-5535-02CE4C02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B09474C-E029-B321-C841-7C8C1FB85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C2B1FF5-F78B-CC87-703A-78190BA0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0055A88-BF35-67A4-AB54-5889E38E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874DD92-9BB2-43B7-D3A2-6B80B9A7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2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C989F6-320B-CFB1-EB21-EB956935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71AEA5F-8F4F-80D3-A1A5-2B4383597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A62D0A1-CCA6-E921-8276-A6B2CD7EE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1FFE958-90C4-0D60-2B76-15C8355C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0A83C71-F12F-F9AD-8C5F-029FA1CA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B30F1EF-2EFE-7EA4-1435-6217DF32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2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F3F07C59-EA08-BF30-5F66-EB5996E4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749318E-E3FD-059E-435E-E664F5BA1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E31AEF-DCD7-33AD-C00D-661B81AA3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69C15-80C7-44E5-905B-20236CA87B6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3BDDCB-AAF9-8AC9-3E3D-4F906A98E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5E41A8A-318B-5806-D13B-963FFCB5C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0DE18-2D7C-4052-94F4-C6CE3DBD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FBFAF85-75C5-481B-95B6-4D0E916F28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FBFAF85-75C5-481B-95B6-4D0E916F2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31FBB620-8C3E-4852-94CC-44BC3CB28D2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FCC6A-3796-4EE7-B7B9-83766E19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1BDD8-DA7E-402E-BDA8-ECAE2E160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409700"/>
            <a:ext cx="11201400" cy="486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B28253-505D-4660-82E0-8414138185BD}"/>
              </a:ext>
            </a:extLst>
          </p:cNvPr>
          <p:cNvSpPr/>
          <p:nvPr userDrawn="1"/>
        </p:nvSpPr>
        <p:spPr>
          <a:xfrm>
            <a:off x="11315383" y="6438105"/>
            <a:ext cx="381317" cy="365125"/>
          </a:xfrm>
          <a:prstGeom prst="rect">
            <a:avLst/>
          </a:prstGeom>
          <a:solidFill>
            <a:srgbClr val="56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696C2-3B2A-4285-A039-430054E60C72}"/>
              </a:ext>
            </a:extLst>
          </p:cNvPr>
          <p:cNvSpPr/>
          <p:nvPr userDrawn="1"/>
        </p:nvSpPr>
        <p:spPr>
          <a:xfrm>
            <a:off x="11315383" y="6803230"/>
            <a:ext cx="381317" cy="64295"/>
          </a:xfrm>
          <a:prstGeom prst="rect">
            <a:avLst/>
          </a:prstGeom>
          <a:solidFill>
            <a:srgbClr val="101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94FC-A2CB-46FD-9713-9A510F609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382" y="6438105"/>
            <a:ext cx="3813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F4BE6A-5C7D-4940-BC35-BD32E2BF2E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1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9BF3092-2DDC-4D76-AE7A-EC6EFD6DB6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9BF3092-2DDC-4D76-AE7A-EC6EFD6DB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53FD26A8-10CA-4EAC-812F-1EF385618CA3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0BD2E-BDF1-448D-933C-64819BD1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EDCD9-00B1-4D61-B490-86E6DD1AE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51F7-30CA-4C9A-91E4-608969E6E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88900-C735-4CEB-9CBA-8F2221E8E507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EEA7-EA25-45CB-BEDC-1F7B9A9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C25C-E6F2-485B-BF7B-7267F2A82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2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6CBA7C-26A2-1475-5590-FF5E093CD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556EB68-6C5F-A601-6E12-0D0BF0F88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5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5A2DCA1-6A7D-46A7-A89B-769FC3023D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5A2DCA1-6A7D-46A7-A89B-769FC3023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D549802-FEF1-46C0-B711-B5DA0426126D}"/>
              </a:ext>
            </a:extLst>
          </p:cNvPr>
          <p:cNvSpPr txBox="1"/>
          <p:nvPr/>
        </p:nvSpPr>
        <p:spPr>
          <a:xfrm rot="10800000" flipH="1" flipV="1">
            <a:off x="-1" y="0"/>
            <a:ext cx="3841959" cy="2809875"/>
          </a:xfrm>
          <a:custGeom>
            <a:avLst/>
            <a:gdLst>
              <a:gd name="connsiteX0" fmla="*/ 0 w 6674304"/>
              <a:gd name="connsiteY0" fmla="*/ 0 h 5966838"/>
              <a:gd name="connsiteX1" fmla="*/ 6674304 w 6674304"/>
              <a:gd name="connsiteY1" fmla="*/ 0 h 5966838"/>
              <a:gd name="connsiteX2" fmla="*/ 6672463 w 6674304"/>
              <a:gd name="connsiteY2" fmla="*/ 3528 h 5966838"/>
              <a:gd name="connsiteX3" fmla="*/ 6142663 w 6674304"/>
              <a:gd name="connsiteY3" fmla="*/ 1686835 h 5966838"/>
              <a:gd name="connsiteX4" fmla="*/ 4132917 w 6674304"/>
              <a:gd name="connsiteY4" fmla="*/ 2753737 h 5966838"/>
              <a:gd name="connsiteX5" fmla="*/ 3289320 w 6674304"/>
              <a:gd name="connsiteY5" fmla="*/ 4862728 h 5966838"/>
              <a:gd name="connsiteX6" fmla="*/ 1763402 w 6674304"/>
              <a:gd name="connsiteY6" fmla="*/ 5954443 h 5966838"/>
              <a:gd name="connsiteX7" fmla="*/ 63803 w 6674304"/>
              <a:gd name="connsiteY7" fmla="*/ 5470616 h 5966838"/>
              <a:gd name="connsiteX8" fmla="*/ 0 w 6674304"/>
              <a:gd name="connsiteY8" fmla="*/ 5467195 h 5966838"/>
              <a:gd name="connsiteX0" fmla="*/ 0 w 6674304"/>
              <a:gd name="connsiteY0" fmla="*/ 0 h 5966838"/>
              <a:gd name="connsiteX1" fmla="*/ 6674304 w 6674304"/>
              <a:gd name="connsiteY1" fmla="*/ 0 h 5966838"/>
              <a:gd name="connsiteX2" fmla="*/ 6672463 w 6674304"/>
              <a:gd name="connsiteY2" fmla="*/ 3528 h 5966838"/>
              <a:gd name="connsiteX3" fmla="*/ 6142663 w 6674304"/>
              <a:gd name="connsiteY3" fmla="*/ 1686835 h 5966838"/>
              <a:gd name="connsiteX4" fmla="*/ 4132917 w 6674304"/>
              <a:gd name="connsiteY4" fmla="*/ 2753737 h 5966838"/>
              <a:gd name="connsiteX5" fmla="*/ 3289320 w 6674304"/>
              <a:gd name="connsiteY5" fmla="*/ 4862728 h 5966838"/>
              <a:gd name="connsiteX6" fmla="*/ 1763402 w 6674304"/>
              <a:gd name="connsiteY6" fmla="*/ 5954443 h 5966838"/>
              <a:gd name="connsiteX7" fmla="*/ 63803 w 6674304"/>
              <a:gd name="connsiteY7" fmla="*/ 5470616 h 5966838"/>
              <a:gd name="connsiteX8" fmla="*/ 0 w 6674304"/>
              <a:gd name="connsiteY8" fmla="*/ 5467195 h 5966838"/>
              <a:gd name="connsiteX9" fmla="*/ 0 w 6674304"/>
              <a:gd name="connsiteY9" fmla="*/ 0 h 5966838"/>
              <a:gd name="connsiteX0" fmla="*/ 0 w 6674304"/>
              <a:gd name="connsiteY0" fmla="*/ 0 h 5966838"/>
              <a:gd name="connsiteX1" fmla="*/ 6674304 w 6674304"/>
              <a:gd name="connsiteY1" fmla="*/ 0 h 5966838"/>
              <a:gd name="connsiteX2" fmla="*/ 6672463 w 6674304"/>
              <a:gd name="connsiteY2" fmla="*/ 3528 h 5966838"/>
              <a:gd name="connsiteX3" fmla="*/ 6142663 w 6674304"/>
              <a:gd name="connsiteY3" fmla="*/ 1686835 h 5966838"/>
              <a:gd name="connsiteX4" fmla="*/ 4132917 w 6674304"/>
              <a:gd name="connsiteY4" fmla="*/ 2753737 h 5966838"/>
              <a:gd name="connsiteX5" fmla="*/ 3289320 w 6674304"/>
              <a:gd name="connsiteY5" fmla="*/ 4862728 h 5966838"/>
              <a:gd name="connsiteX6" fmla="*/ 1763402 w 6674304"/>
              <a:gd name="connsiteY6" fmla="*/ 5954443 h 5966838"/>
              <a:gd name="connsiteX7" fmla="*/ 63803 w 6674304"/>
              <a:gd name="connsiteY7" fmla="*/ 5470616 h 5966838"/>
              <a:gd name="connsiteX8" fmla="*/ 0 w 6674304"/>
              <a:gd name="connsiteY8" fmla="*/ 5467195 h 5966838"/>
              <a:gd name="connsiteX9" fmla="*/ 0 w 6674304"/>
              <a:gd name="connsiteY9" fmla="*/ 0 h 5966838"/>
              <a:gd name="connsiteX0" fmla="*/ 0 w 6674304"/>
              <a:gd name="connsiteY0" fmla="*/ 0 h 5954452"/>
              <a:gd name="connsiteX1" fmla="*/ 6674304 w 6674304"/>
              <a:gd name="connsiteY1" fmla="*/ 0 h 5954452"/>
              <a:gd name="connsiteX2" fmla="*/ 6672463 w 6674304"/>
              <a:gd name="connsiteY2" fmla="*/ 3528 h 5954452"/>
              <a:gd name="connsiteX3" fmla="*/ 6142663 w 6674304"/>
              <a:gd name="connsiteY3" fmla="*/ 1686835 h 5954452"/>
              <a:gd name="connsiteX4" fmla="*/ 4132917 w 6674304"/>
              <a:gd name="connsiteY4" fmla="*/ 2753737 h 5954452"/>
              <a:gd name="connsiteX5" fmla="*/ 3289320 w 6674304"/>
              <a:gd name="connsiteY5" fmla="*/ 4862728 h 5954452"/>
              <a:gd name="connsiteX6" fmla="*/ 1763402 w 6674304"/>
              <a:gd name="connsiteY6" fmla="*/ 5954443 h 5954452"/>
              <a:gd name="connsiteX7" fmla="*/ 63803 w 6674304"/>
              <a:gd name="connsiteY7" fmla="*/ 5470616 h 5954452"/>
              <a:gd name="connsiteX8" fmla="*/ 0 w 6674304"/>
              <a:gd name="connsiteY8" fmla="*/ 5467195 h 5954452"/>
              <a:gd name="connsiteX9" fmla="*/ 0 w 6674304"/>
              <a:gd name="connsiteY9" fmla="*/ 0 h 5954452"/>
              <a:gd name="connsiteX0" fmla="*/ 0 w 6674304"/>
              <a:gd name="connsiteY0" fmla="*/ 0 h 5954443"/>
              <a:gd name="connsiteX1" fmla="*/ 6674304 w 6674304"/>
              <a:gd name="connsiteY1" fmla="*/ 0 h 5954443"/>
              <a:gd name="connsiteX2" fmla="*/ 6672463 w 6674304"/>
              <a:gd name="connsiteY2" fmla="*/ 3528 h 5954443"/>
              <a:gd name="connsiteX3" fmla="*/ 6142663 w 6674304"/>
              <a:gd name="connsiteY3" fmla="*/ 1686835 h 5954443"/>
              <a:gd name="connsiteX4" fmla="*/ 4132917 w 6674304"/>
              <a:gd name="connsiteY4" fmla="*/ 2753737 h 5954443"/>
              <a:gd name="connsiteX5" fmla="*/ 3289320 w 6674304"/>
              <a:gd name="connsiteY5" fmla="*/ 4862728 h 5954443"/>
              <a:gd name="connsiteX6" fmla="*/ 1763402 w 6674304"/>
              <a:gd name="connsiteY6" fmla="*/ 5954443 h 5954443"/>
              <a:gd name="connsiteX7" fmla="*/ 63803 w 6674304"/>
              <a:gd name="connsiteY7" fmla="*/ 5470616 h 5954443"/>
              <a:gd name="connsiteX8" fmla="*/ 0 w 6674304"/>
              <a:gd name="connsiteY8" fmla="*/ 5467195 h 5954443"/>
              <a:gd name="connsiteX9" fmla="*/ 0 w 6674304"/>
              <a:gd name="connsiteY9" fmla="*/ 0 h 5954443"/>
              <a:gd name="connsiteX0" fmla="*/ 0 w 6674304"/>
              <a:gd name="connsiteY0" fmla="*/ 0 h 5954443"/>
              <a:gd name="connsiteX1" fmla="*/ 6674304 w 6674304"/>
              <a:gd name="connsiteY1" fmla="*/ 0 h 5954443"/>
              <a:gd name="connsiteX2" fmla="*/ 6672463 w 6674304"/>
              <a:gd name="connsiteY2" fmla="*/ 3528 h 5954443"/>
              <a:gd name="connsiteX3" fmla="*/ 6142663 w 6674304"/>
              <a:gd name="connsiteY3" fmla="*/ 1686835 h 5954443"/>
              <a:gd name="connsiteX4" fmla="*/ 4132917 w 6674304"/>
              <a:gd name="connsiteY4" fmla="*/ 2753737 h 5954443"/>
              <a:gd name="connsiteX5" fmla="*/ 3289320 w 6674304"/>
              <a:gd name="connsiteY5" fmla="*/ 4862728 h 5954443"/>
              <a:gd name="connsiteX6" fmla="*/ 1763402 w 6674304"/>
              <a:gd name="connsiteY6" fmla="*/ 5954443 h 5954443"/>
              <a:gd name="connsiteX7" fmla="*/ 63803 w 6674304"/>
              <a:gd name="connsiteY7" fmla="*/ 5470616 h 5954443"/>
              <a:gd name="connsiteX8" fmla="*/ 0 w 6674304"/>
              <a:gd name="connsiteY8" fmla="*/ 5467195 h 5954443"/>
              <a:gd name="connsiteX9" fmla="*/ 0 w 6674304"/>
              <a:gd name="connsiteY9" fmla="*/ 0 h 5954443"/>
              <a:gd name="connsiteX0" fmla="*/ 0 w 6674304"/>
              <a:gd name="connsiteY0" fmla="*/ 0 h 5954443"/>
              <a:gd name="connsiteX1" fmla="*/ 6674304 w 6674304"/>
              <a:gd name="connsiteY1" fmla="*/ 0 h 5954443"/>
              <a:gd name="connsiteX2" fmla="*/ 6672463 w 6674304"/>
              <a:gd name="connsiteY2" fmla="*/ 3528 h 5954443"/>
              <a:gd name="connsiteX3" fmla="*/ 6142663 w 6674304"/>
              <a:gd name="connsiteY3" fmla="*/ 1686835 h 5954443"/>
              <a:gd name="connsiteX4" fmla="*/ 4132917 w 6674304"/>
              <a:gd name="connsiteY4" fmla="*/ 2753737 h 5954443"/>
              <a:gd name="connsiteX5" fmla="*/ 3323857 w 6674304"/>
              <a:gd name="connsiteY5" fmla="*/ 4880718 h 5954443"/>
              <a:gd name="connsiteX6" fmla="*/ 1763402 w 6674304"/>
              <a:gd name="connsiteY6" fmla="*/ 5954443 h 5954443"/>
              <a:gd name="connsiteX7" fmla="*/ 63803 w 6674304"/>
              <a:gd name="connsiteY7" fmla="*/ 5470616 h 5954443"/>
              <a:gd name="connsiteX8" fmla="*/ 0 w 6674304"/>
              <a:gd name="connsiteY8" fmla="*/ 5467195 h 5954443"/>
              <a:gd name="connsiteX9" fmla="*/ 0 w 6674304"/>
              <a:gd name="connsiteY9" fmla="*/ 0 h 5954443"/>
              <a:gd name="connsiteX0" fmla="*/ 0 w 6674304"/>
              <a:gd name="connsiteY0" fmla="*/ 0 h 5957613"/>
              <a:gd name="connsiteX1" fmla="*/ 6674304 w 6674304"/>
              <a:gd name="connsiteY1" fmla="*/ 0 h 5957613"/>
              <a:gd name="connsiteX2" fmla="*/ 6672463 w 6674304"/>
              <a:gd name="connsiteY2" fmla="*/ 3528 h 5957613"/>
              <a:gd name="connsiteX3" fmla="*/ 6142663 w 6674304"/>
              <a:gd name="connsiteY3" fmla="*/ 1686835 h 5957613"/>
              <a:gd name="connsiteX4" fmla="*/ 4132917 w 6674304"/>
              <a:gd name="connsiteY4" fmla="*/ 2753737 h 5957613"/>
              <a:gd name="connsiteX5" fmla="*/ 3323857 w 6674304"/>
              <a:gd name="connsiteY5" fmla="*/ 4880718 h 5957613"/>
              <a:gd name="connsiteX6" fmla="*/ 1763402 w 6674304"/>
              <a:gd name="connsiteY6" fmla="*/ 5954443 h 5957613"/>
              <a:gd name="connsiteX7" fmla="*/ 63803 w 6674304"/>
              <a:gd name="connsiteY7" fmla="*/ 5470616 h 5957613"/>
              <a:gd name="connsiteX8" fmla="*/ 0 w 6674304"/>
              <a:gd name="connsiteY8" fmla="*/ 5467195 h 5957613"/>
              <a:gd name="connsiteX9" fmla="*/ 0 w 6674304"/>
              <a:gd name="connsiteY9" fmla="*/ 0 h 595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4304" h="5957613">
                <a:moveTo>
                  <a:pt x="0" y="0"/>
                </a:moveTo>
                <a:lnTo>
                  <a:pt x="6674304" y="0"/>
                </a:lnTo>
                <a:lnTo>
                  <a:pt x="6672463" y="3528"/>
                </a:lnTo>
                <a:cubicBezTo>
                  <a:pt x="6485641" y="423111"/>
                  <a:pt x="6718539" y="1011007"/>
                  <a:pt x="6142663" y="1686835"/>
                </a:cubicBezTo>
                <a:cubicBezTo>
                  <a:pt x="5728792" y="2172540"/>
                  <a:pt x="4602718" y="2221423"/>
                  <a:pt x="4132917" y="2753737"/>
                </a:cubicBezTo>
                <a:cubicBezTo>
                  <a:pt x="3663116" y="3286051"/>
                  <a:pt x="3658337" y="4266313"/>
                  <a:pt x="3323857" y="4880718"/>
                </a:cubicBezTo>
                <a:cubicBezTo>
                  <a:pt x="2989377" y="5495123"/>
                  <a:pt x="2577285" y="5862125"/>
                  <a:pt x="1763402" y="5954443"/>
                </a:cubicBezTo>
                <a:cubicBezTo>
                  <a:pt x="1230133" y="6001788"/>
                  <a:pt x="551766" y="5503698"/>
                  <a:pt x="63803" y="5470616"/>
                </a:cubicBezTo>
                <a:lnTo>
                  <a:pt x="0" y="546719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0" lvl="1" indent="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Calibri" panose="020F0502020204030204" pitchFamily="34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97893D96-EBB8-6922-733A-6B22C189EFD9}"/>
              </a:ext>
            </a:extLst>
          </p:cNvPr>
          <p:cNvSpPr txBox="1">
            <a:spLocks/>
          </p:cNvSpPr>
          <p:nvPr/>
        </p:nvSpPr>
        <p:spPr>
          <a:xfrm>
            <a:off x="701743" y="731853"/>
            <a:ext cx="3206006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3200" b="1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II.CHẨN ĐOÁN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07C2C8F-AB3C-66A3-B383-DC7E4A8E976D}"/>
              </a:ext>
            </a:extLst>
          </p:cNvPr>
          <p:cNvSpPr txBox="1"/>
          <p:nvPr/>
        </p:nvSpPr>
        <p:spPr>
          <a:xfrm>
            <a:off x="964581" y="1664493"/>
            <a:ext cx="357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2.CẬN LÂM SÀNG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6A6E6379-868C-2BBE-C5FA-1A7B481B2C63}"/>
              </a:ext>
            </a:extLst>
          </p:cNvPr>
          <p:cNvGrpSpPr/>
          <p:nvPr/>
        </p:nvGrpSpPr>
        <p:grpSpPr>
          <a:xfrm>
            <a:off x="5146962" y="1388102"/>
            <a:ext cx="5074252" cy="2769989"/>
            <a:chOff x="4885738" y="1404938"/>
            <a:chExt cx="5074252" cy="2769989"/>
          </a:xfrm>
        </p:grpSpPr>
        <p:grpSp>
          <p:nvGrpSpPr>
            <p:cNvPr id="7" name="Nhóm 6">
              <a:extLst>
                <a:ext uri="{FF2B5EF4-FFF2-40B4-BE49-F238E27FC236}">
                  <a16:creationId xmlns:a16="http://schemas.microsoft.com/office/drawing/2014/main" id="{94C20AB2-EEC5-10ED-8C80-C2D2822D22C6}"/>
                </a:ext>
              </a:extLst>
            </p:cNvPr>
            <p:cNvGrpSpPr/>
            <p:nvPr/>
          </p:nvGrpSpPr>
          <p:grpSpPr>
            <a:xfrm>
              <a:off x="4885738" y="1404938"/>
              <a:ext cx="5074252" cy="2769989"/>
              <a:chOff x="798182" y="4416446"/>
              <a:chExt cx="5074252" cy="276998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A9A2A5-D0EB-4F60-A8F2-C12DE743E8A8}"/>
                  </a:ext>
                </a:extLst>
              </p:cNvPr>
              <p:cNvSpPr txBox="1"/>
              <p:nvPr/>
            </p:nvSpPr>
            <p:spPr>
              <a:xfrm>
                <a:off x="798182" y="4447662"/>
                <a:ext cx="826299" cy="826299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>
                <a:outerShdw blurRad="254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0" lvl="1" indent="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None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309DB34-0EDD-4F3D-A2D1-DB0DF9A25982}"/>
                  </a:ext>
                </a:extLst>
              </p:cNvPr>
              <p:cNvSpPr txBox="1"/>
              <p:nvPr/>
            </p:nvSpPr>
            <p:spPr>
              <a:xfrm>
                <a:off x="926099" y="4573412"/>
                <a:ext cx="574800" cy="574800"/>
              </a:xfrm>
              <a:prstGeom prst="ellipse">
                <a:avLst/>
              </a:prstGeom>
              <a:gradFill>
                <a:gsLst>
                  <a:gs pos="10000">
                    <a:srgbClr val="51A7C2"/>
                  </a:gs>
                  <a:gs pos="100000">
                    <a:srgbClr val="B5F6DA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0" lvl="1" indent="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None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AF3D00D-65D2-422F-9E7C-A39D55335265}"/>
                  </a:ext>
                </a:extLst>
              </p:cNvPr>
              <p:cNvSpPr/>
              <p:nvPr/>
            </p:nvSpPr>
            <p:spPr>
              <a:xfrm>
                <a:off x="1841811" y="4416446"/>
                <a:ext cx="4030623" cy="276998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lang="vi-VN" sz="2000" b="0" i="0" u="sng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XN máu và sinh hóa: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Billirubin TP/TT, ALP, AST, ALT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Chức năng đông máu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Đánh giá dinh dưỡng: albumin máu,pre-albumin máu, ion đồ, công thức máu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Viêm đường mật: Bạch cầu, CRP.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 Amylase, lipase máu (nếu có đau thượng vị). </a:t>
                </a:r>
              </a:p>
            </p:txBody>
          </p:sp>
        </p:grpSp>
        <p:pic>
          <p:nvPicPr>
            <p:cNvPr id="18" name="Đồ họa 17" descr="Water outline">
              <a:extLst>
                <a:ext uri="{FF2B5EF4-FFF2-40B4-BE49-F238E27FC236}">
                  <a16:creationId xmlns:a16="http://schemas.microsoft.com/office/drawing/2014/main" id="{EFBECABE-7F4C-A75C-CCC1-D94CD665C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2939" y="1621188"/>
              <a:ext cx="456232" cy="456232"/>
            </a:xfrm>
            <a:prstGeom prst="rect">
              <a:avLst/>
            </a:prstGeom>
          </p:spPr>
        </p:pic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0A7FA395-D520-AA45-784E-B19619E8DAFB}"/>
              </a:ext>
            </a:extLst>
          </p:cNvPr>
          <p:cNvGrpSpPr/>
          <p:nvPr/>
        </p:nvGrpSpPr>
        <p:grpSpPr>
          <a:xfrm>
            <a:off x="516321" y="2931367"/>
            <a:ext cx="4241349" cy="3385542"/>
            <a:chOff x="516321" y="2931367"/>
            <a:chExt cx="4241349" cy="3385542"/>
          </a:xfrm>
        </p:grpSpPr>
        <p:grpSp>
          <p:nvGrpSpPr>
            <p:cNvPr id="14" name="Nhóm 13">
              <a:extLst>
                <a:ext uri="{FF2B5EF4-FFF2-40B4-BE49-F238E27FC236}">
                  <a16:creationId xmlns:a16="http://schemas.microsoft.com/office/drawing/2014/main" id="{CC465378-7AA3-0A1C-EC81-2E22B1B6D13F}"/>
                </a:ext>
              </a:extLst>
            </p:cNvPr>
            <p:cNvGrpSpPr/>
            <p:nvPr/>
          </p:nvGrpSpPr>
          <p:grpSpPr>
            <a:xfrm>
              <a:off x="516321" y="2931367"/>
              <a:ext cx="4241349" cy="3385542"/>
              <a:chOff x="756775" y="2561502"/>
              <a:chExt cx="4241349" cy="338554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E46DB2-8203-4EEB-9486-E9D877900276}"/>
                  </a:ext>
                </a:extLst>
              </p:cNvPr>
              <p:cNvSpPr txBox="1"/>
              <p:nvPr/>
            </p:nvSpPr>
            <p:spPr>
              <a:xfrm>
                <a:off x="756775" y="2579239"/>
                <a:ext cx="826299" cy="826299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>
                <a:outerShdw blurRad="254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0" lvl="1" indent="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None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4A67EC-5067-494A-B71E-4BA9C1CA98FF}"/>
                  </a:ext>
                </a:extLst>
              </p:cNvPr>
              <p:cNvSpPr txBox="1"/>
              <p:nvPr/>
            </p:nvSpPr>
            <p:spPr>
              <a:xfrm>
                <a:off x="882525" y="2704989"/>
                <a:ext cx="574800" cy="574800"/>
              </a:xfrm>
              <a:prstGeom prst="ellipse">
                <a:avLst/>
              </a:prstGeom>
              <a:gradFill>
                <a:gsLst>
                  <a:gs pos="10000">
                    <a:srgbClr val="51A7C2"/>
                  </a:gs>
                  <a:gs pos="100000">
                    <a:srgbClr val="B5F6DA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0" lvl="1" indent="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None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4247D62-5F19-4481-AE75-DCAA35A2CEE7}"/>
                  </a:ext>
                </a:extLst>
              </p:cNvPr>
              <p:cNvSpPr/>
              <p:nvPr/>
            </p:nvSpPr>
            <p:spPr>
              <a:xfrm>
                <a:off x="1841812" y="2561502"/>
                <a:ext cx="3156312" cy="3385542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lang="vi-VN" sz="2000" b="0" i="0" u="sng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vi-VN" sz="2000" b="0" i="0" u="sng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u="sng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ảnh</a:t>
                </a:r>
                <a:r>
                  <a:rPr lang="vi-VN" sz="2000" b="0" i="0" u="sng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u="sng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học</a:t>
                </a:r>
                <a:r>
                  <a:rPr lang="vi-VN" sz="2000" b="0" i="0" u="sng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Siêu âm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bụng</a:t>
                </a:r>
                <a:endParaRPr lang="vi-VN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CT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bụng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có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cản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quang</a:t>
                </a:r>
              </a:p>
              <a:p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Chụp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mật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tụy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ngược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dòng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qua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nội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soi (ERCP)</a:t>
                </a:r>
              </a:p>
              <a:p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Chụp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cộng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hưởng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từ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mật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tụy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(MRCP)</a:t>
                </a:r>
              </a:p>
              <a:p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Chụp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đường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mật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xuyên gan qua da (PTC)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Siêu âm </a:t>
                </a:r>
                <a:r>
                  <a:rPr lang="vi-VN" sz="2000" b="0" i="0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nội</a:t>
                </a:r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soi (EUS)</a:t>
                </a:r>
              </a:p>
              <a:p>
                <a:r>
                  <a:rPr lang="vi-VN" sz="20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PET/CT</a:t>
                </a:r>
              </a:p>
            </p:txBody>
          </p:sp>
        </p:grpSp>
        <p:pic>
          <p:nvPicPr>
            <p:cNvPr id="42" name="Đồ họa 41" descr="Lights On outline">
              <a:extLst>
                <a:ext uri="{FF2B5EF4-FFF2-40B4-BE49-F238E27FC236}">
                  <a16:creationId xmlns:a16="http://schemas.microsoft.com/office/drawing/2014/main" id="{28E354C3-ABA8-132D-7F72-2B2BB9F37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870" y="3133653"/>
              <a:ext cx="457200" cy="457200"/>
            </a:xfrm>
            <a:prstGeom prst="rect">
              <a:avLst/>
            </a:prstGeom>
          </p:spPr>
        </p:pic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AECA549B-1B87-E95C-0EB0-26B6B4639296}"/>
              </a:ext>
            </a:extLst>
          </p:cNvPr>
          <p:cNvGrpSpPr/>
          <p:nvPr/>
        </p:nvGrpSpPr>
        <p:grpSpPr>
          <a:xfrm>
            <a:off x="5590413" y="4597866"/>
            <a:ext cx="5000229" cy="829178"/>
            <a:chOff x="5590413" y="4597866"/>
            <a:chExt cx="5000229" cy="829178"/>
          </a:xfrm>
        </p:grpSpPr>
        <p:grpSp>
          <p:nvGrpSpPr>
            <p:cNvPr id="22" name="Nhóm 21">
              <a:extLst>
                <a:ext uri="{FF2B5EF4-FFF2-40B4-BE49-F238E27FC236}">
                  <a16:creationId xmlns:a16="http://schemas.microsoft.com/office/drawing/2014/main" id="{E43B90B1-21F6-376E-330A-48EED0806766}"/>
                </a:ext>
              </a:extLst>
            </p:cNvPr>
            <p:cNvGrpSpPr/>
            <p:nvPr/>
          </p:nvGrpSpPr>
          <p:grpSpPr>
            <a:xfrm>
              <a:off x="5590413" y="4597866"/>
              <a:ext cx="5000229" cy="829178"/>
              <a:chOff x="798182" y="4447662"/>
              <a:chExt cx="5000229" cy="829178"/>
            </a:xfrm>
          </p:grpSpPr>
          <p:sp>
            <p:nvSpPr>
              <p:cNvPr id="24" name="TextBox 37">
                <a:extLst>
                  <a:ext uri="{FF2B5EF4-FFF2-40B4-BE49-F238E27FC236}">
                    <a16:creationId xmlns:a16="http://schemas.microsoft.com/office/drawing/2014/main" id="{3AA73513-9C3D-117D-F35E-93A7376598A7}"/>
                  </a:ext>
                </a:extLst>
              </p:cNvPr>
              <p:cNvSpPr txBox="1"/>
              <p:nvPr/>
            </p:nvSpPr>
            <p:spPr>
              <a:xfrm>
                <a:off x="798182" y="4447662"/>
                <a:ext cx="826299" cy="826299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>
                <a:outerShdw blurRad="254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0" lvl="1" indent="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None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5" name="TextBox 38">
                <a:extLst>
                  <a:ext uri="{FF2B5EF4-FFF2-40B4-BE49-F238E27FC236}">
                    <a16:creationId xmlns:a16="http://schemas.microsoft.com/office/drawing/2014/main" id="{768C05FE-6974-5F12-D0B9-6C5467EB8C39}"/>
                  </a:ext>
                </a:extLst>
              </p:cNvPr>
              <p:cNvSpPr txBox="1"/>
              <p:nvPr/>
            </p:nvSpPr>
            <p:spPr>
              <a:xfrm>
                <a:off x="926099" y="4573412"/>
                <a:ext cx="574800" cy="574800"/>
              </a:xfrm>
              <a:prstGeom prst="ellipse">
                <a:avLst/>
              </a:prstGeom>
              <a:gradFill>
                <a:gsLst>
                  <a:gs pos="10000">
                    <a:srgbClr val="51A7C2"/>
                  </a:gs>
                  <a:gs pos="100000">
                    <a:srgbClr val="B5F6DA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0" lvl="1" indent="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None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>
                  <a:latin typeface="Arial" panose="020B0604020202020204" pitchFamily="34" charset="0"/>
                  <a:cs typeface="Arial" panose="020B060402020202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6" name="Rectangle 40">
                <a:extLst>
                  <a:ext uri="{FF2B5EF4-FFF2-40B4-BE49-F238E27FC236}">
                    <a16:creationId xmlns:a16="http://schemas.microsoft.com/office/drawing/2014/main" id="{E9214955-7FDA-6502-D9B4-D09B0ED7D0A1}"/>
                  </a:ext>
                </a:extLst>
              </p:cNvPr>
              <p:cNvSpPr/>
              <p:nvPr/>
            </p:nvSpPr>
            <p:spPr>
              <a:xfrm>
                <a:off x="1767788" y="4661287"/>
                <a:ext cx="4030623" cy="615553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lang="vi-VN" sz="20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b-NO" sz="2000" b="0" i="0" u="sng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Marker ung thư</a:t>
                </a:r>
                <a:r>
                  <a:rPr lang="nb-NO" sz="20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CA19-9, CEA</a:t>
                </a:r>
              </a:p>
              <a:p>
                <a:endParaRPr lang="vi-VN" sz="2000" b="0" i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5" name="Đồ họa 44" descr="Bubbles outline">
              <a:extLst>
                <a:ext uri="{FF2B5EF4-FFF2-40B4-BE49-F238E27FC236}">
                  <a16:creationId xmlns:a16="http://schemas.microsoft.com/office/drawing/2014/main" id="{A5D9053A-429D-97F3-E2EE-118E3582A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52575" y="4775452"/>
              <a:ext cx="501974" cy="501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169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A75D390-8ABB-5977-27CB-63A22E8E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826E55-DC18-F587-D9BA-462C736B8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2.CẬN LÂM SÀNG : MAKER CA19-9</a:t>
            </a: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trong 75%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ung thư quanh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 hơn CEA </a:t>
            </a: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19 – 9 # 37 IU/L: Se 81%,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90%, PPV 72% </a:t>
            </a: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19 – 9 &gt; 100: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68%,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98%, PPV 97%, NPV 89%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19-9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19-9 gia tăng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Reitz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85xCEA + CA 19-9 &gt; 845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mổ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2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EFC25D-4F83-5DFC-965B-266EA30E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A31054D-28EC-1D42-E020-406176C7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2.CẬN LÂM SÀNG : SINH HÓA</a:t>
            </a:r>
          </a:p>
          <a:p>
            <a:pPr marL="0" indent="0">
              <a:buNone/>
            </a:pPr>
            <a:r>
              <a:rPr lang="vi-VN" dirty="0"/>
              <a:t>*Khi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tình</a:t>
            </a:r>
            <a:r>
              <a:rPr lang="vi-VN" dirty="0"/>
              <a:t> </a:t>
            </a:r>
            <a:r>
              <a:rPr lang="vi-VN" dirty="0" err="1"/>
              <a:t>trạng</a:t>
            </a:r>
            <a:r>
              <a:rPr lang="vi-VN" dirty="0"/>
              <a:t>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Bilirubin</a:t>
            </a:r>
            <a:r>
              <a:rPr lang="vi-VN" dirty="0"/>
              <a:t> TP tăng ưu </a:t>
            </a:r>
            <a:r>
              <a:rPr lang="vi-VN" dirty="0" err="1"/>
              <a:t>thế</a:t>
            </a:r>
            <a:r>
              <a:rPr lang="vi-VN" dirty="0"/>
              <a:t> TT</a:t>
            </a:r>
          </a:p>
          <a:p>
            <a:pPr marL="0" indent="0">
              <a:buNone/>
            </a:pPr>
            <a:r>
              <a:rPr lang="vi-VN" dirty="0"/>
              <a:t>ALP tăng</a:t>
            </a:r>
          </a:p>
          <a:p>
            <a:pPr marL="0" indent="0">
              <a:buNone/>
            </a:pPr>
            <a:r>
              <a:rPr lang="vi-VN" dirty="0"/>
              <a:t>AST, ALT</a:t>
            </a:r>
          </a:p>
          <a:p>
            <a:pPr marL="0" indent="0">
              <a:buNone/>
            </a:pPr>
            <a:r>
              <a:rPr lang="vi-VN" dirty="0"/>
              <a:t>Tăng </a:t>
            </a:r>
            <a:r>
              <a:rPr lang="vi-VN" dirty="0" err="1"/>
              <a:t>nhẹ</a:t>
            </a:r>
            <a:r>
              <a:rPr lang="vi-VN" dirty="0"/>
              <a:t> - TB</a:t>
            </a:r>
          </a:p>
          <a:p>
            <a:pPr marL="0" indent="0">
              <a:buNone/>
            </a:pPr>
            <a:r>
              <a:rPr lang="vi-VN" dirty="0" err="1"/>
              <a:t>Trở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gần</a:t>
            </a:r>
            <a:r>
              <a:rPr lang="vi-VN" dirty="0"/>
              <a:t> </a:t>
            </a:r>
            <a:r>
              <a:rPr lang="vi-VN" dirty="0" err="1"/>
              <a:t>bình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sau khi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vi-VN" dirty="0"/>
              <a:t>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quả</a:t>
            </a:r>
            <a:endParaRPr lang="vi-VN" dirty="0"/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vitamin K =&gt; PT, INR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endParaRPr lang="en-US" dirty="0"/>
          </a:p>
          <a:p>
            <a:pPr>
              <a:buFont typeface="Symbol" panose="05050102010706020507" pitchFamily="18" charset="2"/>
              <a:buChar char="Þ"/>
            </a:pP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dưỡng</a:t>
            </a:r>
            <a:r>
              <a:rPr lang="en-US" dirty="0"/>
              <a:t> =&gt; </a:t>
            </a:r>
            <a:r>
              <a:rPr lang="en-US" dirty="0" err="1"/>
              <a:t>Giảm</a:t>
            </a:r>
            <a:r>
              <a:rPr lang="en-US" dirty="0"/>
              <a:t> pre-</a:t>
            </a:r>
            <a:r>
              <a:rPr lang="en-US" dirty="0" err="1"/>
              <a:t>abulmin</a:t>
            </a:r>
            <a:r>
              <a:rPr lang="en-US" dirty="0"/>
              <a:t>, albumin </a:t>
            </a:r>
            <a:r>
              <a:rPr lang="en-US" dirty="0" err="1"/>
              <a:t>máu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K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=&gt; CTM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đẳng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, </a:t>
            </a:r>
            <a:r>
              <a:rPr lang="en-US" dirty="0" err="1"/>
              <a:t>đẳng</a:t>
            </a:r>
            <a:r>
              <a:rPr lang="en-US" dirty="0"/>
              <a:t> </a:t>
            </a:r>
            <a:r>
              <a:rPr lang="en-US" dirty="0" err="1"/>
              <a:t>bào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3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41CB1B-5B2A-ED1A-D14D-ED61E3FB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E5DCFF4-99AA-538D-23D4-0DE3FC5C5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SIÊU ÂM BỤNG</a:t>
            </a:r>
          </a:p>
          <a:p>
            <a:pPr marL="0" indent="0" algn="just">
              <a:buNone/>
            </a:pP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</a:t>
            </a:r>
            <a:r>
              <a:rPr lang="vi-VN" dirty="0" err="1"/>
              <a:t>khoảng</a:t>
            </a:r>
            <a:r>
              <a:rPr lang="vi-VN" dirty="0"/>
              <a:t> 25% trong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U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endParaRPr lang="en-US" dirty="0"/>
          </a:p>
          <a:p>
            <a:pPr marL="0" indent="0" algn="just">
              <a:buNone/>
            </a:pP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cao hơn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u </a:t>
            </a:r>
            <a:r>
              <a:rPr lang="vi-VN" dirty="0" err="1"/>
              <a:t>lớn</a:t>
            </a:r>
            <a:r>
              <a:rPr lang="vi-VN" dirty="0"/>
              <a:t> (&gt; 3cm) </a:t>
            </a:r>
          </a:p>
          <a:p>
            <a:pPr marL="0" indent="0" algn="just">
              <a:buNone/>
            </a:pPr>
            <a:r>
              <a:rPr lang="vi-VN" dirty="0"/>
              <a:t>Siêu âm ghi </a:t>
            </a:r>
            <a:r>
              <a:rPr lang="vi-VN" dirty="0" err="1"/>
              <a:t>nhận</a:t>
            </a:r>
            <a:r>
              <a:rPr lang="vi-VN" dirty="0"/>
              <a:t>: </a:t>
            </a:r>
            <a:r>
              <a:rPr lang="vi-VN" dirty="0" err="1"/>
              <a:t>Dãn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, </a:t>
            </a:r>
            <a:r>
              <a:rPr lang="vi-VN" dirty="0" err="1"/>
              <a:t>nốt</a:t>
            </a:r>
            <a:r>
              <a:rPr lang="vi-VN" dirty="0"/>
              <a:t> di căn gan,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báng</a:t>
            </a:r>
            <a:r>
              <a:rPr lang="vi-VN" dirty="0"/>
              <a:t>,…</a:t>
            </a:r>
          </a:p>
          <a:p>
            <a:pPr marL="0" indent="0" algn="just">
              <a:buNone/>
            </a:pPr>
            <a:r>
              <a:rPr lang="vi-VN" dirty="0"/>
              <a:t>Siêu âm </a:t>
            </a:r>
            <a:r>
              <a:rPr lang="vi-VN" dirty="0" err="1"/>
              <a:t>bụng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cận</a:t>
            </a:r>
            <a:r>
              <a:rPr lang="vi-VN" dirty="0"/>
              <a:t> lâm </a:t>
            </a:r>
            <a:r>
              <a:rPr lang="vi-VN" dirty="0" err="1"/>
              <a:t>sàng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tay trong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cận</a:t>
            </a:r>
            <a:r>
              <a:rPr lang="vi-VN" dirty="0"/>
              <a:t> </a:t>
            </a:r>
            <a:r>
              <a:rPr lang="vi-VN" dirty="0" err="1"/>
              <a:t>bệnh</a:t>
            </a:r>
            <a:r>
              <a:rPr lang="vi-VN" dirty="0"/>
              <a:t> nhân.</a:t>
            </a:r>
          </a:p>
          <a:p>
            <a:pPr marL="0" indent="0" algn="just">
              <a:buNone/>
            </a:pP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xét</a:t>
            </a:r>
            <a:r>
              <a:rPr lang="vi-VN" dirty="0"/>
              <a:t>: </a:t>
            </a:r>
          </a:p>
          <a:p>
            <a:pPr marL="0" indent="0" algn="just">
              <a:buNone/>
            </a:pP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không cao</a:t>
            </a:r>
          </a:p>
          <a:p>
            <a:pPr marL="0" indent="0" algn="just">
              <a:buNone/>
            </a:pP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dấu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gián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65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095ED6-6645-738A-F602-9FE14E86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0170D89-7348-B015-8F8F-814CD6EF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>
              <a:buNone/>
            </a:pP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u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Trong u </a:t>
            </a:r>
            <a:r>
              <a:rPr lang="vi-VN" dirty="0" err="1"/>
              <a:t>tụy</a:t>
            </a:r>
            <a:r>
              <a:rPr lang="vi-VN" dirty="0"/>
              <a:t>: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98%: u ≥ 2 </a:t>
            </a:r>
            <a:r>
              <a:rPr lang="vi-VN" dirty="0" err="1"/>
              <a:t>cm</a:t>
            </a:r>
            <a:r>
              <a:rPr lang="vi-VN" dirty="0"/>
              <a:t>, 68-77%: u&lt;2cm [3] </a:t>
            </a:r>
          </a:p>
          <a:p>
            <a:pPr marL="0" indent="0"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u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u </a:t>
            </a:r>
            <a:r>
              <a:rPr lang="en-US" dirty="0" err="1"/>
              <a:t>thần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ở </a:t>
            </a:r>
            <a:r>
              <a:rPr lang="en-US" dirty="0" err="1"/>
              <a:t>tụy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CT SCAN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u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xâm </a:t>
            </a:r>
            <a:r>
              <a:rPr lang="vi-VN" dirty="0" err="1"/>
              <a:t>lấn</a:t>
            </a:r>
            <a:r>
              <a:rPr lang="vi-VN" dirty="0"/>
              <a:t> u: Se 80 – 94%</a:t>
            </a:r>
          </a:p>
          <a:p>
            <a:pPr marL="0" indent="0">
              <a:buNone/>
            </a:pPr>
            <a:r>
              <a:rPr lang="vi-VN" dirty="0"/>
              <a:t>Di căn </a:t>
            </a:r>
            <a:r>
              <a:rPr lang="vi-VN" dirty="0" err="1"/>
              <a:t>hạch</a:t>
            </a:r>
            <a:r>
              <a:rPr lang="vi-VN" dirty="0"/>
              <a:t>: Se 0 – 74%</a:t>
            </a:r>
          </a:p>
          <a:p>
            <a:pPr marL="0" indent="0">
              <a:buNone/>
            </a:pPr>
            <a:r>
              <a:rPr lang="vi-VN" dirty="0"/>
              <a:t>Di căn xa: Se 56%</a:t>
            </a:r>
          </a:p>
          <a:p>
            <a:pPr marL="0" indent="0">
              <a:buNone/>
            </a:pP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sinh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mổ</a:t>
            </a:r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2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5FA7BE-9E88-F9B4-D0BF-2536291A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3206A12-D2D9-4357-6CDF-27E07D5F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>
              <a:buNone/>
            </a:pPr>
            <a:r>
              <a:rPr lang="en-US" dirty="0" err="1"/>
              <a:t>a.Phát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Bảng 6">
            <a:extLst>
              <a:ext uri="{FF2B5EF4-FFF2-40B4-BE49-F238E27FC236}">
                <a16:creationId xmlns:a16="http://schemas.microsoft.com/office/drawing/2014/main" id="{13DE5687-B85B-BDB7-85F7-DBC821C60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28990"/>
              </p:ext>
            </p:extLst>
          </p:nvPr>
        </p:nvGraphicFramePr>
        <p:xfrm>
          <a:off x="983674" y="3429000"/>
          <a:ext cx="6068290" cy="317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368">
                  <a:extLst>
                    <a:ext uri="{9D8B030D-6E8A-4147-A177-3AD203B41FA5}">
                      <a16:colId xmlns:a16="http://schemas.microsoft.com/office/drawing/2014/main" val="2563966230"/>
                    </a:ext>
                  </a:extLst>
                </a:gridCol>
                <a:gridCol w="3478922">
                  <a:extLst>
                    <a:ext uri="{9D8B030D-6E8A-4147-A177-3AD203B41FA5}">
                      <a16:colId xmlns:a16="http://schemas.microsoft.com/office/drawing/2014/main" val="3958835123"/>
                    </a:ext>
                  </a:extLst>
                </a:gridCol>
              </a:tblGrid>
              <a:tr h="1160318">
                <a:tc>
                  <a:txBody>
                    <a:bodyPr/>
                    <a:lstStyle/>
                    <a:p>
                      <a:r>
                        <a:rPr lang="en-US" dirty="0" err="1"/>
                        <a:t>Loại</a:t>
                      </a:r>
                      <a:r>
                        <a:rPr lang="en-US" dirty="0"/>
                        <a:t> 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CT scan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11280"/>
                  </a:ext>
                </a:extLst>
              </a:tr>
              <a:tr h="1160318">
                <a:tc>
                  <a:txBody>
                    <a:bodyPr/>
                    <a:lstStyle/>
                    <a:p>
                      <a:r>
                        <a:rPr lang="en-US" dirty="0"/>
                        <a:t>U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tuỵ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quang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đậm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tuỵ</a:t>
                      </a:r>
                      <a:endParaRPr lang="en-US" dirty="0"/>
                    </a:p>
                    <a:p>
                      <a:r>
                        <a:rPr lang="en-US" dirty="0" err="1"/>
                        <a:t>Phim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quang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Khối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đồng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nhất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giảm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đậm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so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quanh</a:t>
                      </a:r>
                      <a:endParaRPr lang="en-US" dirty="0"/>
                    </a:p>
                    <a:p>
                      <a:r>
                        <a:rPr lang="en-US" dirty="0"/>
                        <a:t>HA </a:t>
                      </a:r>
                      <a:r>
                        <a:rPr lang="en-US" dirty="0" err="1"/>
                        <a:t>thứ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phát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dãn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tuỵ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dãn</a:t>
                      </a:r>
                      <a:r>
                        <a:rPr lang="en-US" dirty="0"/>
                        <a:t> OMC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87854"/>
                  </a:ext>
                </a:extLst>
              </a:tr>
            </a:tbl>
          </a:graphicData>
        </a:graphic>
      </p:graphicFrame>
      <p:pic>
        <p:nvPicPr>
          <p:cNvPr id="7" name="Hình ảnh 6">
            <a:extLst>
              <a:ext uri="{FF2B5EF4-FFF2-40B4-BE49-F238E27FC236}">
                <a16:creationId xmlns:a16="http://schemas.microsoft.com/office/drawing/2014/main" id="{471FD92E-D3BD-9B0A-E81B-AD67B35C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41" y="3320164"/>
            <a:ext cx="3889585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3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6DD65AF-54B8-1FAB-41B4-AF6E3238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570DE46-3FA4-C8EB-4830-E1ACBEFA3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>
              <a:buNone/>
            </a:pPr>
            <a:r>
              <a:rPr lang="en-US" dirty="0" err="1"/>
              <a:t>a.Phát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u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Bảng 4">
            <a:extLst>
              <a:ext uri="{FF2B5EF4-FFF2-40B4-BE49-F238E27FC236}">
                <a16:creationId xmlns:a16="http://schemas.microsoft.com/office/drawing/2014/main" id="{11576B6A-0190-AF44-D7FF-5D4FD8B31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80925"/>
              </p:ext>
            </p:extLst>
          </p:nvPr>
        </p:nvGraphicFramePr>
        <p:xfrm>
          <a:off x="838200" y="3546764"/>
          <a:ext cx="6366164" cy="2396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082">
                  <a:extLst>
                    <a:ext uri="{9D8B030D-6E8A-4147-A177-3AD203B41FA5}">
                      <a16:colId xmlns:a16="http://schemas.microsoft.com/office/drawing/2014/main" val="3005219682"/>
                    </a:ext>
                  </a:extLst>
                </a:gridCol>
                <a:gridCol w="3183082">
                  <a:extLst>
                    <a:ext uri="{9D8B030D-6E8A-4147-A177-3AD203B41FA5}">
                      <a16:colId xmlns:a16="http://schemas.microsoft.com/office/drawing/2014/main" val="656332051"/>
                    </a:ext>
                  </a:extLst>
                </a:gridCol>
              </a:tblGrid>
              <a:tr h="1198418">
                <a:tc>
                  <a:txBody>
                    <a:bodyPr/>
                    <a:lstStyle/>
                    <a:p>
                      <a:r>
                        <a:rPr lang="en-US" dirty="0" err="1"/>
                        <a:t>Loại</a:t>
                      </a:r>
                      <a:r>
                        <a:rPr lang="en-US" dirty="0"/>
                        <a:t> 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CT scan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62371"/>
                  </a:ext>
                </a:extLst>
              </a:tr>
              <a:tr h="1198418">
                <a:tc>
                  <a:txBody>
                    <a:bodyPr/>
                    <a:lstStyle/>
                    <a:p>
                      <a:r>
                        <a:rPr lang="en-US" dirty="0"/>
                        <a:t>U </a:t>
                      </a:r>
                      <a:r>
                        <a:rPr lang="en-US" dirty="0" err="1"/>
                        <a:t>tá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tràng</a:t>
                      </a:r>
                      <a:r>
                        <a:rPr lang="en-US" dirty="0"/>
                        <a:t> D2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hẹp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dạng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bờ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tràng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dày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167664"/>
                  </a:ext>
                </a:extLst>
              </a:tr>
            </a:tbl>
          </a:graphicData>
        </a:graphic>
      </p:graphicFrame>
      <p:pic>
        <p:nvPicPr>
          <p:cNvPr id="5" name="Hình ảnh 4">
            <a:extLst>
              <a:ext uri="{FF2B5EF4-FFF2-40B4-BE49-F238E27FC236}">
                <a16:creationId xmlns:a16="http://schemas.microsoft.com/office/drawing/2014/main" id="{8C6BAC5B-A49B-0A03-4EB6-F113993D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350" y="3200750"/>
            <a:ext cx="2987299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B55121-646B-1B44-482B-917CB18A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BFDA00-2085-0E2F-4FA7-95639E011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>
              <a:buNone/>
            </a:pPr>
            <a:r>
              <a:rPr lang="en-US" dirty="0" err="1"/>
              <a:t>a.Phát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Bảng 4">
            <a:extLst>
              <a:ext uri="{FF2B5EF4-FFF2-40B4-BE49-F238E27FC236}">
                <a16:creationId xmlns:a16="http://schemas.microsoft.com/office/drawing/2014/main" id="{6ED7BABA-F281-6542-A107-0FBDEBE46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1544"/>
              </p:ext>
            </p:extLst>
          </p:nvPr>
        </p:nvGraphicFramePr>
        <p:xfrm>
          <a:off x="983671" y="3616035"/>
          <a:ext cx="6248402" cy="2960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648849369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3482130225"/>
                    </a:ext>
                  </a:extLst>
                </a:gridCol>
              </a:tblGrid>
              <a:tr h="949037">
                <a:tc>
                  <a:txBody>
                    <a:bodyPr/>
                    <a:lstStyle/>
                    <a:p>
                      <a:r>
                        <a:rPr lang="en-US" dirty="0" err="1"/>
                        <a:t>Loại</a:t>
                      </a:r>
                      <a:r>
                        <a:rPr lang="en-US" dirty="0"/>
                        <a:t> u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CT scan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61854"/>
                  </a:ext>
                </a:extLst>
              </a:tr>
              <a:tr h="949037">
                <a:tc>
                  <a:txBody>
                    <a:bodyPr/>
                    <a:lstStyle/>
                    <a:p>
                      <a:r>
                        <a:rPr lang="en-US" dirty="0"/>
                        <a:t>U </a:t>
                      </a:r>
                      <a:r>
                        <a:rPr lang="en-US" dirty="0" err="1"/>
                        <a:t>đoạn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cuối</a:t>
                      </a:r>
                      <a:r>
                        <a:rPr lang="en-US" dirty="0"/>
                        <a:t> OMC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Phim </a:t>
                      </a:r>
                      <a:r>
                        <a:rPr lang="vi-VN" dirty="0" err="1"/>
                        <a:t>cản</a:t>
                      </a:r>
                      <a:r>
                        <a:rPr lang="vi-VN" dirty="0"/>
                        <a:t> quang: </a:t>
                      </a:r>
                      <a:r>
                        <a:rPr lang="vi-VN" dirty="0" err="1"/>
                        <a:t>Dày</a:t>
                      </a:r>
                      <a:r>
                        <a:rPr lang="vi-VN" dirty="0"/>
                        <a:t> không </a:t>
                      </a:r>
                      <a:r>
                        <a:rPr lang="vi-VN" dirty="0" err="1"/>
                        <a:t>đều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và</a:t>
                      </a:r>
                      <a:r>
                        <a:rPr lang="vi-VN" dirty="0"/>
                        <a:t> không </a:t>
                      </a:r>
                      <a:r>
                        <a:rPr lang="vi-VN" dirty="0" err="1"/>
                        <a:t>đối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xứng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đoạn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cuối</a:t>
                      </a:r>
                      <a:r>
                        <a:rPr lang="vi-VN" dirty="0"/>
                        <a:t> OMC </a:t>
                      </a:r>
                      <a:r>
                        <a:rPr lang="vi-VN" dirty="0" err="1"/>
                        <a:t>kèm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với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giãn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đường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mật</a:t>
                      </a:r>
                      <a:r>
                        <a:rPr lang="vi-VN" dirty="0"/>
                        <a:t> trong gan, </a:t>
                      </a:r>
                      <a:r>
                        <a:rPr lang="vi-VN" dirty="0" err="1"/>
                        <a:t>thành</a:t>
                      </a:r>
                      <a:r>
                        <a:rPr lang="vi-VN" dirty="0"/>
                        <a:t> OMC tăng </a:t>
                      </a:r>
                      <a:r>
                        <a:rPr lang="vi-VN" dirty="0" err="1"/>
                        <a:t>đậm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độ</a:t>
                      </a:r>
                      <a:r>
                        <a:rPr lang="vi-VN" dirty="0"/>
                        <a:t> so </a:t>
                      </a:r>
                      <a:r>
                        <a:rPr lang="vi-VN" dirty="0" err="1"/>
                        <a:t>với</a:t>
                      </a:r>
                      <a:r>
                        <a:rPr lang="vi-VN" dirty="0"/>
                        <a:t> nhu mô gan.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55077"/>
                  </a:ext>
                </a:extLst>
              </a:tr>
            </a:tbl>
          </a:graphicData>
        </a:graphic>
      </p:graphicFrame>
      <p:pic>
        <p:nvPicPr>
          <p:cNvPr id="5" name="Hình ảnh 4">
            <a:extLst>
              <a:ext uri="{FF2B5EF4-FFF2-40B4-BE49-F238E27FC236}">
                <a16:creationId xmlns:a16="http://schemas.microsoft.com/office/drawing/2014/main" id="{2AAD623C-BA31-F343-AD17-8B99E669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3616034"/>
            <a:ext cx="4819414" cy="28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6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DD88D2-BE31-EE06-CBB3-407CD434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50EEB47-0963-5444-1510-3765BEA2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>
              <a:buNone/>
            </a:pPr>
            <a:r>
              <a:rPr lang="en-US" dirty="0" err="1"/>
              <a:t>a.Phát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lấn</a:t>
            </a:r>
            <a:r>
              <a:rPr lang="en-US" dirty="0"/>
              <a:t> 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Bảng 4">
            <a:extLst>
              <a:ext uri="{FF2B5EF4-FFF2-40B4-BE49-F238E27FC236}">
                <a16:creationId xmlns:a16="http://schemas.microsoft.com/office/drawing/2014/main" id="{82F3C3D6-994D-52DA-1368-EA781022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39281"/>
              </p:ext>
            </p:extLst>
          </p:nvPr>
        </p:nvGraphicFramePr>
        <p:xfrm>
          <a:off x="838200" y="3429000"/>
          <a:ext cx="6712528" cy="31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64">
                  <a:extLst>
                    <a:ext uri="{9D8B030D-6E8A-4147-A177-3AD203B41FA5}">
                      <a16:colId xmlns:a16="http://schemas.microsoft.com/office/drawing/2014/main" val="3387104557"/>
                    </a:ext>
                  </a:extLst>
                </a:gridCol>
                <a:gridCol w="3356264">
                  <a:extLst>
                    <a:ext uri="{9D8B030D-6E8A-4147-A177-3AD203B41FA5}">
                      <a16:colId xmlns:a16="http://schemas.microsoft.com/office/drawing/2014/main" val="1850290858"/>
                    </a:ext>
                  </a:extLst>
                </a:gridCol>
              </a:tblGrid>
              <a:tr h="821002">
                <a:tc>
                  <a:txBody>
                    <a:bodyPr/>
                    <a:lstStyle/>
                    <a:p>
                      <a:r>
                        <a:rPr lang="en-US" dirty="0" err="1"/>
                        <a:t>Loại</a:t>
                      </a:r>
                      <a:r>
                        <a:rPr lang="en-US" dirty="0"/>
                        <a:t> 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CT scan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02624"/>
                  </a:ext>
                </a:extLst>
              </a:tr>
              <a:tr h="821002">
                <a:tc>
                  <a:txBody>
                    <a:bodyPr/>
                    <a:lstStyle/>
                    <a:p>
                      <a:r>
                        <a:rPr lang="en-US" dirty="0"/>
                        <a:t>U </a:t>
                      </a:r>
                      <a:r>
                        <a:rPr lang="en-US" dirty="0" err="1"/>
                        <a:t>bóng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Vater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Phim </a:t>
                      </a:r>
                      <a:r>
                        <a:rPr lang="vi-VN" dirty="0" err="1"/>
                        <a:t>cản</a:t>
                      </a:r>
                      <a:r>
                        <a:rPr lang="vi-VN" dirty="0"/>
                        <a:t> quang: </a:t>
                      </a:r>
                      <a:r>
                        <a:rPr lang="vi-VN" dirty="0" err="1"/>
                        <a:t>Khối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giảm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đậm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độ</a:t>
                      </a:r>
                      <a:r>
                        <a:rPr lang="vi-VN" dirty="0"/>
                        <a:t> chia </a:t>
                      </a:r>
                      <a:r>
                        <a:rPr lang="vi-VN" dirty="0" err="1"/>
                        <a:t>thùy</a:t>
                      </a:r>
                      <a:r>
                        <a:rPr lang="vi-VN" dirty="0"/>
                        <a:t>, hay thâm </a:t>
                      </a:r>
                      <a:r>
                        <a:rPr lang="vi-VN" dirty="0" err="1"/>
                        <a:t>nhiễm</a:t>
                      </a:r>
                      <a:r>
                        <a:rPr lang="vi-VN" dirty="0"/>
                        <a:t>. </a:t>
                      </a:r>
                    </a:p>
                    <a:p>
                      <a:r>
                        <a:rPr lang="vi-VN" dirty="0" err="1"/>
                        <a:t>Hình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ảnh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ống</a:t>
                      </a:r>
                      <a:r>
                        <a:rPr lang="vi-VN" dirty="0"/>
                        <a:t> đôi </a:t>
                      </a:r>
                      <a:r>
                        <a:rPr lang="vi-VN" dirty="0" err="1"/>
                        <a:t>thường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gặp</a:t>
                      </a:r>
                      <a:r>
                        <a:rPr lang="vi-VN" dirty="0"/>
                        <a:t> (</a:t>
                      </a:r>
                      <a:r>
                        <a:rPr lang="vi-VN" dirty="0" err="1"/>
                        <a:t>ống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tuỵ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chính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và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ống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mật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chủ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dãn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nằm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cạnh</a:t>
                      </a:r>
                      <a:r>
                        <a:rPr lang="vi-VN" dirty="0"/>
                        <a:t> nhau), </a:t>
                      </a:r>
                      <a:r>
                        <a:rPr lang="vi-VN" dirty="0" err="1"/>
                        <a:t>thậm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chí</a:t>
                      </a:r>
                      <a:r>
                        <a:rPr lang="vi-VN" dirty="0"/>
                        <a:t> khi </a:t>
                      </a:r>
                      <a:r>
                        <a:rPr lang="vi-VN" dirty="0" err="1"/>
                        <a:t>kích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thước</a:t>
                      </a:r>
                      <a:r>
                        <a:rPr lang="vi-VN" dirty="0"/>
                        <a:t> u </a:t>
                      </a:r>
                      <a:r>
                        <a:rPr lang="vi-VN" dirty="0" err="1"/>
                        <a:t>nhỏ</a:t>
                      </a:r>
                      <a:endParaRPr lang="vi-VN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382340"/>
                  </a:ext>
                </a:extLst>
              </a:tr>
            </a:tbl>
          </a:graphicData>
        </a:graphic>
      </p:graphicFrame>
      <p:pic>
        <p:nvPicPr>
          <p:cNvPr id="5" name="Hình ảnh 4">
            <a:extLst>
              <a:ext uri="{FF2B5EF4-FFF2-40B4-BE49-F238E27FC236}">
                <a16:creationId xmlns:a16="http://schemas.microsoft.com/office/drawing/2014/main" id="{7709EFBF-7DD1-2D37-8D56-AE996282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28" y="2725114"/>
            <a:ext cx="2483125" cy="225738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AF261E7-71FA-AD06-8372-4862A4A4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28" y="4891383"/>
            <a:ext cx="3206861" cy="19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2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4ED719-9492-9EDA-98FD-24213CE9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ADFD2E2-AE49-CBCF-3C12-40B9B9C29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 algn="just">
              <a:buNone/>
            </a:pPr>
            <a:r>
              <a:rPr lang="en-US" dirty="0"/>
              <a:t>b.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di căn </a:t>
            </a:r>
            <a:r>
              <a:rPr lang="vi-VN" dirty="0" err="1"/>
              <a:t>hạch</a:t>
            </a:r>
            <a:r>
              <a:rPr lang="vi-VN" dirty="0"/>
              <a:t>: </a:t>
            </a:r>
          </a:p>
          <a:p>
            <a:pPr marL="0" indent="0" algn="just">
              <a:buNone/>
            </a:pPr>
            <a:r>
              <a:rPr lang="vi-VN" dirty="0" err="1"/>
              <a:t>Hạch</a:t>
            </a:r>
            <a:r>
              <a:rPr lang="vi-VN" dirty="0"/>
              <a:t> di căn: </a:t>
            </a:r>
            <a:r>
              <a:rPr lang="vi-VN" dirty="0" err="1"/>
              <a:t>đc</a:t>
            </a:r>
            <a:r>
              <a:rPr lang="vi-VN" dirty="0"/>
              <a:t> xem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hạch</a:t>
            </a:r>
            <a:r>
              <a:rPr lang="vi-VN" dirty="0"/>
              <a:t> di căn khi </a:t>
            </a:r>
            <a:r>
              <a:rPr lang="vi-VN" dirty="0" err="1"/>
              <a:t>có</a:t>
            </a:r>
            <a:r>
              <a:rPr lang="vi-VN" dirty="0"/>
              <a:t> 1 trong 3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điểm</a:t>
            </a:r>
            <a:r>
              <a:rPr lang="vi-VN" dirty="0"/>
              <a:t> sau đây: </a:t>
            </a:r>
          </a:p>
          <a:p>
            <a:pPr marL="0" indent="0" algn="just">
              <a:buNone/>
            </a:pP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kính</a:t>
            </a:r>
            <a:r>
              <a:rPr lang="vi-VN" dirty="0"/>
              <a:t> ≥ 1 </a:t>
            </a:r>
            <a:r>
              <a:rPr lang="vi-VN" dirty="0" err="1"/>
              <a:t>cm</a:t>
            </a:r>
            <a:endParaRPr lang="vi-VN" dirty="0"/>
          </a:p>
          <a:p>
            <a:pPr marL="0" indent="0" algn="just">
              <a:buNone/>
            </a:pP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hoại</a:t>
            </a:r>
            <a:r>
              <a:rPr lang="vi-VN" dirty="0"/>
              <a:t> </a:t>
            </a:r>
            <a:r>
              <a:rPr lang="vi-VN" dirty="0" err="1"/>
              <a:t>tử</a:t>
            </a:r>
            <a:r>
              <a:rPr lang="vi-VN" dirty="0"/>
              <a:t> trung tâm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kể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(</a:t>
            </a:r>
            <a:r>
              <a:rPr lang="vi-VN" dirty="0" err="1"/>
              <a:t>mất</a:t>
            </a:r>
            <a:r>
              <a:rPr lang="vi-VN" dirty="0"/>
              <a:t> </a:t>
            </a:r>
            <a:r>
              <a:rPr lang="vi-VN" dirty="0" err="1"/>
              <a:t>rốn</a:t>
            </a:r>
            <a:r>
              <a:rPr lang="vi-VN" dirty="0"/>
              <a:t> </a:t>
            </a:r>
            <a:r>
              <a:rPr lang="vi-VN" dirty="0" err="1"/>
              <a:t>hạch</a:t>
            </a:r>
            <a:r>
              <a:rPr lang="vi-VN" dirty="0"/>
              <a:t>)</a:t>
            </a:r>
          </a:p>
          <a:p>
            <a:pPr marL="0" indent="0" algn="just">
              <a:buNone/>
            </a:pPr>
            <a:r>
              <a:rPr lang="vi-VN" dirty="0" err="1"/>
              <a:t>Hạch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đậm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cao hơn nhu mô gan trong phim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tĩnh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cửa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vi-VN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FC99090-2294-0B5C-EF0A-9CF12282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538" y="3829524"/>
            <a:ext cx="4511431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4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5221798-4842-7D24-99E7-24C3C07A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I.TỔNG QUAN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C9D753-FA3E-AA1F-0710-0454A4F0A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1418" cy="4223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vi-VN" dirty="0"/>
              <a:t>Ung thư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tân sinh </a:t>
            </a:r>
            <a:r>
              <a:rPr lang="vi-VN" dirty="0" err="1"/>
              <a:t>ác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vùng</a:t>
            </a:r>
            <a:r>
              <a:rPr lang="vi-VN" dirty="0"/>
              <a:t>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. 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vi-VN" dirty="0" err="1"/>
              <a:t>ùng</a:t>
            </a:r>
            <a:r>
              <a:rPr lang="vi-VN" dirty="0"/>
              <a:t>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trong </a:t>
            </a:r>
            <a:r>
              <a:rPr lang="vi-VN" dirty="0" err="1"/>
              <a:t>bán</a:t>
            </a:r>
            <a:r>
              <a:rPr lang="vi-VN" dirty="0"/>
              <a:t> </a:t>
            </a:r>
            <a:r>
              <a:rPr lang="vi-VN" dirty="0" err="1"/>
              <a:t>kính</a:t>
            </a:r>
            <a:r>
              <a:rPr lang="vi-VN" dirty="0"/>
              <a:t> 2cm quanh </a:t>
            </a:r>
            <a:r>
              <a:rPr lang="vi-VN" dirty="0" err="1"/>
              <a:t>nhú</a:t>
            </a:r>
            <a:r>
              <a:rPr lang="vi-VN" dirty="0"/>
              <a:t> </a:t>
            </a:r>
            <a:r>
              <a:rPr lang="vi-VN" dirty="0" err="1"/>
              <a:t>tá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en-US" dirty="0"/>
              <a:t>.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tụy</a:t>
            </a:r>
            <a:r>
              <a:rPr lang="en-US" dirty="0"/>
              <a:t>,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,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OMC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.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lâm </a:t>
            </a:r>
            <a:r>
              <a:rPr lang="vi-VN" dirty="0" err="1"/>
              <a:t>sàng</a:t>
            </a:r>
            <a:r>
              <a:rPr lang="vi-VN" dirty="0"/>
              <a:t>,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đoán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giống</a:t>
            </a:r>
            <a:r>
              <a:rPr lang="vi-VN" dirty="0"/>
              <a:t> nhau</a:t>
            </a:r>
            <a:r>
              <a:rPr lang="en-US" dirty="0"/>
              <a:t>.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34D4C94-BD63-8B8E-BF78-5A6D5412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9" y="1825625"/>
            <a:ext cx="5219114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4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69CC8D-FF60-B161-B88F-0CA806F6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0AC8346-30A1-AC4B-D5D8-B8F2FBFDD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 algn="just">
              <a:buNone/>
            </a:pPr>
            <a:r>
              <a:rPr lang="en-US" dirty="0"/>
              <a:t>c.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di căn xa:</a:t>
            </a:r>
          </a:p>
          <a:p>
            <a:pPr marL="0" indent="0" algn="just">
              <a:buNone/>
            </a:pPr>
            <a:r>
              <a:rPr lang="vi-VN" dirty="0"/>
              <a:t>Di căn gan: </a:t>
            </a:r>
            <a:r>
              <a:rPr lang="vi-VN" dirty="0" err="1"/>
              <a:t>khối</a:t>
            </a:r>
            <a:r>
              <a:rPr lang="vi-VN" dirty="0"/>
              <a:t> </a:t>
            </a:r>
            <a:r>
              <a:rPr lang="vi-VN" dirty="0" err="1"/>
              <a:t>đậm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thấp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TM,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tăng quang </a:t>
            </a:r>
            <a:r>
              <a:rPr lang="vi-VN" dirty="0" err="1"/>
              <a:t>viền</a:t>
            </a:r>
            <a:endParaRPr lang="vi-VN" dirty="0"/>
          </a:p>
          <a:p>
            <a:pPr marL="0" indent="0" algn="just">
              <a:buNone/>
            </a:pPr>
            <a:r>
              <a:rPr lang="vi-VN" dirty="0"/>
              <a:t>Di căn </a:t>
            </a:r>
            <a:r>
              <a:rPr lang="vi-VN" dirty="0" err="1"/>
              <a:t>phúc</a:t>
            </a:r>
            <a:r>
              <a:rPr lang="vi-VN" dirty="0"/>
              <a:t> </a:t>
            </a:r>
            <a:r>
              <a:rPr lang="vi-VN" dirty="0" err="1"/>
              <a:t>mạc</a:t>
            </a:r>
            <a:r>
              <a:rPr lang="vi-VN" dirty="0"/>
              <a:t>: </a:t>
            </a:r>
            <a:r>
              <a:rPr lang="vi-VN" dirty="0" err="1"/>
              <a:t>phúc</a:t>
            </a:r>
            <a:r>
              <a:rPr lang="vi-VN" dirty="0"/>
              <a:t> </a:t>
            </a:r>
            <a:r>
              <a:rPr lang="vi-VN" dirty="0" err="1"/>
              <a:t>mạc</a:t>
            </a:r>
            <a:r>
              <a:rPr lang="vi-VN" dirty="0"/>
              <a:t> </a:t>
            </a:r>
            <a:r>
              <a:rPr lang="vi-VN" dirty="0" err="1"/>
              <a:t>dày</a:t>
            </a:r>
            <a:r>
              <a:rPr lang="vi-VN" dirty="0"/>
              <a:t> lên </a:t>
            </a:r>
            <a:r>
              <a:rPr lang="vi-VN" dirty="0" err="1"/>
              <a:t>và</a:t>
            </a:r>
            <a:r>
              <a:rPr lang="vi-VN" dirty="0"/>
              <a:t> tăng </a:t>
            </a:r>
            <a:r>
              <a:rPr lang="vi-VN" dirty="0" err="1"/>
              <a:t>ngấm</a:t>
            </a:r>
            <a:r>
              <a:rPr lang="vi-VN" dirty="0"/>
              <a:t> </a:t>
            </a:r>
            <a:r>
              <a:rPr lang="vi-VN" dirty="0" err="1"/>
              <a:t>thuốc</a:t>
            </a:r>
            <a:r>
              <a:rPr lang="vi-VN" dirty="0"/>
              <a:t>; </a:t>
            </a:r>
            <a:r>
              <a:rPr lang="vi-VN" dirty="0" err="1"/>
              <a:t>mạc</a:t>
            </a:r>
            <a:r>
              <a:rPr lang="vi-VN" dirty="0"/>
              <a:t> treo </a:t>
            </a:r>
            <a:r>
              <a:rPr lang="vi-VN" dirty="0" err="1"/>
              <a:t>bện</a:t>
            </a:r>
            <a:r>
              <a:rPr lang="vi-VN" dirty="0"/>
              <a:t> </a:t>
            </a:r>
            <a:r>
              <a:rPr lang="vi-VN" dirty="0" err="1"/>
              <a:t>xoắn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đám</a:t>
            </a:r>
            <a:r>
              <a:rPr lang="vi-VN" dirty="0"/>
              <a:t>, </a:t>
            </a:r>
            <a:r>
              <a:rPr lang="vi-VN" dirty="0" err="1"/>
              <a:t>dày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sao,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nếp</a:t>
            </a:r>
            <a:r>
              <a:rPr lang="vi-VN" dirty="0"/>
              <a:t> </a:t>
            </a:r>
            <a:r>
              <a:rPr lang="vi-VN" dirty="0" err="1"/>
              <a:t>gấp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đám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;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nốt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mảng</a:t>
            </a:r>
            <a:r>
              <a:rPr lang="vi-VN" dirty="0"/>
              <a:t>/</a:t>
            </a:r>
            <a:r>
              <a:rPr lang="vi-VN" dirty="0" err="1"/>
              <a:t>dải</a:t>
            </a:r>
            <a:r>
              <a:rPr lang="vi-VN" dirty="0"/>
              <a:t> </a:t>
            </a:r>
            <a:r>
              <a:rPr lang="vi-VN" dirty="0" err="1"/>
              <a:t>tỷ</a:t>
            </a:r>
            <a:r>
              <a:rPr lang="vi-VN" dirty="0"/>
              <a:t> </a:t>
            </a:r>
            <a:r>
              <a:rPr lang="vi-VN" dirty="0" err="1"/>
              <a:t>trọng</a:t>
            </a:r>
            <a:r>
              <a:rPr lang="vi-VN" dirty="0"/>
              <a:t> mô </a:t>
            </a:r>
            <a:r>
              <a:rPr lang="vi-VN" dirty="0" err="1"/>
              <a:t>mềm</a:t>
            </a:r>
            <a:r>
              <a:rPr lang="vi-VN" dirty="0"/>
              <a:t>;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bánh</a:t>
            </a:r>
            <a:r>
              <a:rPr lang="vi-VN" dirty="0"/>
              <a:t> </a:t>
            </a:r>
            <a:r>
              <a:rPr lang="vi-VN" dirty="0" err="1"/>
              <a:t>mạc</a:t>
            </a:r>
            <a:r>
              <a:rPr lang="vi-VN" dirty="0"/>
              <a:t> </a:t>
            </a:r>
            <a:r>
              <a:rPr lang="vi-VN" dirty="0" err="1"/>
              <a:t>nối</a:t>
            </a:r>
            <a:r>
              <a:rPr lang="vi-VN" dirty="0"/>
              <a:t>;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ruột</a:t>
            </a:r>
            <a:r>
              <a:rPr lang="vi-VN" dirty="0"/>
              <a:t> </a:t>
            </a:r>
            <a:r>
              <a:rPr lang="vi-VN" dirty="0" err="1"/>
              <a:t>dày</a:t>
            </a:r>
            <a:r>
              <a:rPr lang="vi-VN" dirty="0"/>
              <a:t> lên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tổn</a:t>
            </a:r>
            <a:r>
              <a:rPr lang="vi-VN" dirty="0"/>
              <a:t> thương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nốt</a:t>
            </a:r>
            <a:endParaRPr lang="vi-VN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6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503ED4-2478-ECC9-025D-7039C252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C182D92-58A5-6CFA-33AF-16F9028B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CT SCAN BỤNG CHẬU CÓ CẢN QUANG</a:t>
            </a:r>
          </a:p>
          <a:p>
            <a:pPr marL="0" indent="0" algn="just">
              <a:buNone/>
            </a:pPr>
            <a:r>
              <a:rPr lang="en-US" dirty="0" err="1"/>
              <a:t>d.Đánh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phẫu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Bảng 6">
            <a:extLst>
              <a:ext uri="{FF2B5EF4-FFF2-40B4-BE49-F238E27FC236}">
                <a16:creationId xmlns:a16="http://schemas.microsoft.com/office/drawing/2014/main" id="{1A7CD783-5606-6D10-5881-158EB82D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86128"/>
              </p:ext>
            </p:extLst>
          </p:nvPr>
        </p:nvGraphicFramePr>
        <p:xfrm>
          <a:off x="838198" y="3671455"/>
          <a:ext cx="10785765" cy="5872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255">
                  <a:extLst>
                    <a:ext uri="{9D8B030D-6E8A-4147-A177-3AD203B41FA5}">
                      <a16:colId xmlns:a16="http://schemas.microsoft.com/office/drawing/2014/main" val="1154364822"/>
                    </a:ext>
                  </a:extLst>
                </a:gridCol>
                <a:gridCol w="3595255">
                  <a:extLst>
                    <a:ext uri="{9D8B030D-6E8A-4147-A177-3AD203B41FA5}">
                      <a16:colId xmlns:a16="http://schemas.microsoft.com/office/drawing/2014/main" val="3550052138"/>
                    </a:ext>
                  </a:extLst>
                </a:gridCol>
                <a:gridCol w="3595255">
                  <a:extLst>
                    <a:ext uri="{9D8B030D-6E8A-4147-A177-3AD203B41FA5}">
                      <a16:colId xmlns:a16="http://schemas.microsoft.com/office/drawing/2014/main" val="4039645872"/>
                    </a:ext>
                  </a:extLst>
                </a:gridCol>
              </a:tblGrid>
              <a:tr h="660111">
                <a:tc>
                  <a:txBody>
                    <a:bodyPr/>
                    <a:lstStyle/>
                    <a:p>
                      <a:r>
                        <a:rPr lang="en-US" dirty="0" err="1"/>
                        <a:t>Khả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phẫu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thuật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Tĩnh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1990"/>
                  </a:ext>
                </a:extLst>
              </a:tr>
              <a:tr h="660111">
                <a:tc>
                  <a:txBody>
                    <a:bodyPr/>
                    <a:lstStyle/>
                    <a:p>
                      <a:r>
                        <a:rPr lang="vi-VN" dirty="0" err="1"/>
                        <a:t>Cắt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bỏ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được</a:t>
                      </a:r>
                      <a:endParaRPr lang="vi-VN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(ĐM </a:t>
                      </a:r>
                      <a:r>
                        <a:rPr lang="en-US" dirty="0" err="1"/>
                        <a:t>thân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tạng</a:t>
                      </a:r>
                      <a:r>
                        <a:rPr lang="en-US" dirty="0"/>
                        <a:t>, ĐM MMTT, ĐM </a:t>
                      </a:r>
                      <a:r>
                        <a:rPr lang="en-US" dirty="0" err="1"/>
                        <a:t>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chung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Không 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TM MMTT hay TMC, </a:t>
                      </a:r>
                      <a:r>
                        <a:rPr lang="vi-VN" dirty="0" err="1"/>
                        <a:t>có</a:t>
                      </a:r>
                      <a:r>
                        <a:rPr lang="vi-VN" dirty="0"/>
                        <a:t>  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nhưng chu vi </a:t>
                      </a:r>
                      <a:r>
                        <a:rPr lang="vi-VN" dirty="0" err="1"/>
                        <a:t>tiếp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xúc</a:t>
                      </a:r>
                      <a:r>
                        <a:rPr lang="vi-VN" dirty="0"/>
                        <a:t> không liên </a:t>
                      </a:r>
                      <a:r>
                        <a:rPr lang="vi-VN" dirty="0" err="1"/>
                        <a:t>tục</a:t>
                      </a:r>
                      <a:r>
                        <a:rPr lang="vi-VN" dirty="0"/>
                        <a:t> &lt; 180o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15105"/>
                  </a:ext>
                </a:extLst>
              </a:tr>
              <a:tr h="660111">
                <a:tc>
                  <a:txBody>
                    <a:bodyPr/>
                    <a:lstStyle/>
                    <a:p>
                      <a:r>
                        <a:rPr lang="en-US" dirty="0" err="1"/>
                        <a:t>Bờ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cắt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còn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ĐM gan chung nhưng không 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động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mạch</a:t>
                      </a:r>
                      <a:r>
                        <a:rPr lang="vi-VN" dirty="0"/>
                        <a:t> thân </a:t>
                      </a:r>
                      <a:r>
                        <a:rPr lang="vi-VN" dirty="0" err="1"/>
                        <a:t>tạng</a:t>
                      </a:r>
                      <a:r>
                        <a:rPr lang="vi-VN" dirty="0"/>
                        <a:t>.</a:t>
                      </a:r>
                    </a:p>
                    <a:p>
                      <a:r>
                        <a:rPr lang="vi-VN" dirty="0"/>
                        <a:t>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ĐM MTTT ≤ 180o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TM MTTT hay TMC &gt; 180o, hay 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≤ 180o </a:t>
                      </a:r>
                      <a:r>
                        <a:rPr lang="vi-VN" dirty="0" err="1"/>
                        <a:t>kèm</a:t>
                      </a:r>
                      <a:r>
                        <a:rPr lang="vi-VN" dirty="0"/>
                        <a:t> chu vi </a:t>
                      </a:r>
                      <a:r>
                        <a:rPr lang="vi-VN" dirty="0" err="1"/>
                        <a:t>tiếp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xúc</a:t>
                      </a:r>
                      <a:r>
                        <a:rPr lang="vi-VN" dirty="0"/>
                        <a:t> không liên </a:t>
                      </a:r>
                      <a:r>
                        <a:rPr lang="vi-VN" dirty="0" err="1"/>
                        <a:t>tục</a:t>
                      </a:r>
                      <a:r>
                        <a:rPr lang="vi-VN" dirty="0"/>
                        <a:t> hay </a:t>
                      </a:r>
                      <a:r>
                        <a:rPr lang="vi-VN" dirty="0" err="1"/>
                        <a:t>có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huyết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khối</a:t>
                      </a:r>
                      <a:r>
                        <a:rPr lang="vi-VN" dirty="0"/>
                        <a:t> nhưng </a:t>
                      </a:r>
                      <a:r>
                        <a:rPr lang="vi-VN" dirty="0" err="1"/>
                        <a:t>có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thể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cắt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bỏ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và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tạo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hình</a:t>
                      </a:r>
                      <a:r>
                        <a:rPr lang="vi-VN" dirty="0"/>
                        <a:t>.</a:t>
                      </a:r>
                    </a:p>
                    <a:p>
                      <a:r>
                        <a:rPr lang="vi-VN" dirty="0"/>
                        <a:t>Xâm </a:t>
                      </a:r>
                      <a:r>
                        <a:rPr lang="vi-VN" dirty="0" err="1"/>
                        <a:t>lấn</a:t>
                      </a:r>
                      <a:r>
                        <a:rPr lang="vi-VN" dirty="0"/>
                        <a:t> TM </a:t>
                      </a:r>
                      <a:r>
                        <a:rPr lang="vi-VN" dirty="0" err="1"/>
                        <a:t>chủ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dưới</a:t>
                      </a:r>
                      <a:endParaRPr lang="vi-VN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961545"/>
                  </a:ext>
                </a:extLst>
              </a:tr>
              <a:tr h="660111">
                <a:tc>
                  <a:txBody>
                    <a:bodyPr/>
                    <a:lstStyle/>
                    <a:p>
                      <a:r>
                        <a:rPr lang="vi-VN" dirty="0"/>
                        <a:t>Không </a:t>
                      </a:r>
                      <a:r>
                        <a:rPr lang="vi-VN" dirty="0" err="1"/>
                        <a:t>cắt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được</a:t>
                      </a:r>
                      <a:endParaRPr lang="vi-VN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 </a:t>
                      </a:r>
                      <a:r>
                        <a:rPr lang="en-US" dirty="0" err="1"/>
                        <a:t>căn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xa</a:t>
                      </a:r>
                      <a:r>
                        <a:rPr lang="en-US" dirty="0"/>
                        <a:t> (bao </a:t>
                      </a:r>
                      <a:r>
                        <a:rPr lang="en-US" dirty="0" err="1"/>
                        <a:t>gồm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căn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ngoài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vùng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 err="1"/>
                        <a:t>Xâm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lấn</a:t>
                      </a:r>
                      <a:r>
                        <a:rPr lang="en-US" dirty="0"/>
                        <a:t> ĐM MTTT &gt; 180o</a:t>
                      </a:r>
                    </a:p>
                    <a:p>
                      <a:r>
                        <a:rPr lang="en-US" dirty="0" err="1"/>
                        <a:t>Xâm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lấn</a:t>
                      </a:r>
                      <a:r>
                        <a:rPr lang="en-US" dirty="0"/>
                        <a:t> ĐM </a:t>
                      </a:r>
                      <a:r>
                        <a:rPr lang="en-US" dirty="0" err="1"/>
                        <a:t>thân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tạng</a:t>
                      </a:r>
                      <a:r>
                        <a:rPr lang="en-US" dirty="0"/>
                        <a:t> &gt; 180o</a:t>
                      </a:r>
                    </a:p>
                    <a:p>
                      <a:r>
                        <a:rPr lang="en-US" dirty="0" err="1"/>
                        <a:t>Xâm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nhánh</a:t>
                      </a:r>
                      <a:r>
                        <a:rPr lang="en-US" dirty="0"/>
                        <a:t> ĐM </a:t>
                      </a:r>
                      <a:r>
                        <a:rPr lang="en-US" dirty="0" err="1"/>
                        <a:t>hỗng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tràng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tiên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 TM MMTT hay TMC do u </a:t>
                      </a:r>
                      <a:r>
                        <a:rPr lang="en-US" dirty="0" err="1"/>
                        <a:t>xâm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lấn</a:t>
                      </a:r>
                      <a:r>
                        <a:rPr lang="en-US" dirty="0"/>
                        <a:t> hay </a:t>
                      </a:r>
                      <a:r>
                        <a:rPr lang="en-US" dirty="0" err="1"/>
                        <a:t>thuyến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tắc</a:t>
                      </a:r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 err="1"/>
                        <a:t>Xâm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nhánh</a:t>
                      </a:r>
                      <a:r>
                        <a:rPr lang="en-US" dirty="0"/>
                        <a:t> TM </a:t>
                      </a:r>
                      <a:r>
                        <a:rPr lang="en-US" dirty="0" err="1"/>
                        <a:t>hỗng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tràng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tiên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2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69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866291-26AE-FA2E-8438-AA03710F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144DAE9-0933-5739-E747-9023B4D6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 algn="ctr">
              <a:buNone/>
            </a:pPr>
            <a:r>
              <a:rPr lang="en-US" dirty="0"/>
              <a:t>SIÊU ÂM NỘI SOI - Endoscopic ultrasound (EUS)</a:t>
            </a:r>
          </a:p>
          <a:p>
            <a:pPr marL="0" indent="0">
              <a:buNone/>
            </a:pPr>
            <a:r>
              <a:rPr lang="vi-VN" dirty="0"/>
              <a:t>Ưu </a:t>
            </a:r>
            <a:r>
              <a:rPr lang="vi-VN" dirty="0" err="1"/>
              <a:t>điểm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xâm </a:t>
            </a:r>
            <a:r>
              <a:rPr lang="vi-VN" dirty="0" err="1"/>
              <a:t>lấn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máu</a:t>
            </a:r>
            <a:r>
              <a:rPr lang="vi-VN" dirty="0"/>
              <a:t>, di căn </a:t>
            </a:r>
            <a:r>
              <a:rPr lang="vi-VN" dirty="0" err="1"/>
              <a:t>hạch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hơn CT</a:t>
            </a:r>
          </a:p>
          <a:p>
            <a:pPr marL="0" indent="0">
              <a:buNone/>
            </a:pPr>
            <a:r>
              <a:rPr lang="vi-VN" dirty="0" err="1"/>
              <a:t>Khảo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u </a:t>
            </a:r>
            <a:r>
              <a:rPr lang="vi-VN" dirty="0" err="1"/>
              <a:t>dưới</a:t>
            </a:r>
            <a:r>
              <a:rPr lang="vi-VN" dirty="0"/>
              <a:t> 2 </a:t>
            </a:r>
            <a:r>
              <a:rPr lang="vi-VN" dirty="0" err="1"/>
              <a:t>cm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CT </a:t>
            </a:r>
            <a:r>
              <a:rPr lang="vi-VN" dirty="0" err="1"/>
              <a:t>scan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sót</a:t>
            </a:r>
            <a:r>
              <a:rPr lang="vi-VN" dirty="0"/>
              <a:t>.</a:t>
            </a:r>
          </a:p>
          <a:p>
            <a:pPr marL="0" indent="0">
              <a:buNone/>
            </a:pP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sinh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mô </a:t>
            </a:r>
            <a:r>
              <a:rPr lang="vi-VN" dirty="0" err="1"/>
              <a:t>bệnh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mổ</a:t>
            </a:r>
            <a:r>
              <a:rPr lang="vi-VN" dirty="0"/>
              <a:t> (EUS – FNA)</a:t>
            </a:r>
          </a:p>
          <a:p>
            <a:pPr marL="0" indent="0">
              <a:buNone/>
            </a:pPr>
            <a:r>
              <a:rPr lang="vi-VN" dirty="0" err="1"/>
              <a:t>Hạn</a:t>
            </a:r>
            <a:r>
              <a:rPr lang="vi-VN" dirty="0"/>
              <a:t> </a:t>
            </a:r>
            <a:r>
              <a:rPr lang="vi-VN" dirty="0" err="1"/>
              <a:t>chế</a:t>
            </a:r>
            <a:r>
              <a:rPr lang="vi-VN" dirty="0"/>
              <a:t>: </a:t>
            </a:r>
          </a:p>
          <a:p>
            <a:pPr marL="0" indent="0">
              <a:buNone/>
            </a:pPr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Xâm </a:t>
            </a:r>
            <a:r>
              <a:rPr lang="vi-VN" dirty="0" err="1"/>
              <a:t>lấn</a:t>
            </a:r>
            <a:r>
              <a:rPr lang="vi-VN" dirty="0"/>
              <a:t>, nguy cơ gây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: </a:t>
            </a:r>
            <a:r>
              <a:rPr lang="vi-VN" dirty="0" err="1"/>
              <a:t>chảy</a:t>
            </a:r>
            <a:r>
              <a:rPr lang="vi-VN" dirty="0"/>
              <a:t> </a:t>
            </a:r>
            <a:r>
              <a:rPr lang="vi-VN" dirty="0" err="1"/>
              <a:t>máu</a:t>
            </a:r>
            <a:r>
              <a:rPr lang="vi-VN" dirty="0"/>
              <a:t>, </a:t>
            </a:r>
            <a:r>
              <a:rPr lang="vi-VN" dirty="0" err="1"/>
              <a:t>thủng</a:t>
            </a:r>
            <a:r>
              <a:rPr lang="vi-VN" dirty="0"/>
              <a:t> </a:t>
            </a:r>
            <a:r>
              <a:rPr lang="vi-VN" dirty="0" err="1"/>
              <a:t>tá</a:t>
            </a:r>
            <a:r>
              <a:rPr lang="vi-VN" dirty="0"/>
              <a:t> </a:t>
            </a:r>
            <a:r>
              <a:rPr lang="vi-VN" dirty="0" err="1"/>
              <a:t>tràng</a:t>
            </a:r>
            <a:r>
              <a:rPr lang="vi-VN" dirty="0"/>
              <a:t>, viêm </a:t>
            </a:r>
            <a:r>
              <a:rPr lang="vi-VN" dirty="0" err="1"/>
              <a:t>tuỵ</a:t>
            </a:r>
            <a:r>
              <a:rPr lang="vi-VN" dirty="0"/>
              <a:t> (0.1-1%)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43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555006-6422-7857-187C-E3C4AFB2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A58D620-B3C0-21E5-CCE5-0607399C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>
              <a:buNone/>
            </a:pPr>
            <a:r>
              <a:rPr lang="vi-VN" dirty="0"/>
              <a:t>CHỤP CỘNG HƯỞNG TỪ MẬT TUỴ - </a:t>
            </a:r>
            <a:r>
              <a:rPr lang="vi-VN" dirty="0" err="1"/>
              <a:t>Magnetic</a:t>
            </a:r>
            <a:r>
              <a:rPr lang="vi-VN" dirty="0"/>
              <a:t> </a:t>
            </a:r>
            <a:r>
              <a:rPr lang="vi-VN" dirty="0" err="1"/>
              <a:t>Resonance</a:t>
            </a:r>
            <a:r>
              <a:rPr lang="vi-VN" dirty="0"/>
              <a:t> </a:t>
            </a:r>
            <a:r>
              <a:rPr lang="vi-VN" dirty="0" err="1"/>
              <a:t>Cholangiopancreatography</a:t>
            </a:r>
            <a:r>
              <a:rPr lang="vi-VN" dirty="0"/>
              <a:t> (MRCP)</a:t>
            </a:r>
          </a:p>
          <a:p>
            <a:pPr marL="0" indent="0">
              <a:buNone/>
            </a:pPr>
            <a:r>
              <a:rPr lang="vi-VN" dirty="0"/>
              <a:t>Không xâm </a:t>
            </a:r>
            <a:r>
              <a:rPr lang="vi-VN" dirty="0" err="1"/>
              <a:t>lấn</a:t>
            </a:r>
            <a:r>
              <a:rPr lang="vi-VN" dirty="0"/>
              <a:t>, </a:t>
            </a:r>
            <a:r>
              <a:rPr lang="vi-VN" dirty="0" err="1"/>
              <a:t>khảo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 cây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,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tụy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mạch</a:t>
            </a:r>
            <a:r>
              <a:rPr lang="vi-VN" dirty="0"/>
              <a:t> </a:t>
            </a:r>
            <a:r>
              <a:rPr lang="vi-VN" dirty="0" err="1"/>
              <a:t>máu</a:t>
            </a:r>
            <a:r>
              <a:rPr lang="vi-VN" dirty="0"/>
              <a:t> liên quan</a:t>
            </a:r>
          </a:p>
          <a:p>
            <a:pPr marL="0" indent="0">
              <a:buNone/>
            </a:pP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nhạy</a:t>
            </a:r>
            <a:r>
              <a:rPr lang="vi-VN" dirty="0"/>
              <a:t> cao hơn so </a:t>
            </a:r>
            <a:r>
              <a:rPr lang="vi-VN" dirty="0" err="1"/>
              <a:t>với</a:t>
            </a:r>
            <a:r>
              <a:rPr lang="vi-VN" dirty="0"/>
              <a:t> CT </a:t>
            </a:r>
            <a:r>
              <a:rPr lang="vi-VN" dirty="0" err="1"/>
              <a:t>Scan</a:t>
            </a:r>
            <a:r>
              <a:rPr lang="vi-VN" dirty="0"/>
              <a:t> (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U &lt; 2cm, u </a:t>
            </a:r>
            <a:r>
              <a:rPr lang="vi-VN" dirty="0" err="1"/>
              <a:t>đoạn</a:t>
            </a:r>
            <a:r>
              <a:rPr lang="vi-VN" dirty="0"/>
              <a:t> </a:t>
            </a:r>
            <a:r>
              <a:rPr lang="vi-VN" dirty="0" err="1"/>
              <a:t>cuối</a:t>
            </a:r>
            <a:r>
              <a:rPr lang="vi-VN" dirty="0"/>
              <a:t>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)</a:t>
            </a:r>
          </a:p>
          <a:p>
            <a:pPr marL="0" indent="0">
              <a:buNone/>
            </a:pPr>
            <a:r>
              <a:rPr lang="vi-VN" dirty="0"/>
              <a:t>Theo NCCN, MRI không </a:t>
            </a:r>
            <a:r>
              <a:rPr lang="vi-VN" dirty="0" err="1"/>
              <a:t>tốt</a:t>
            </a:r>
            <a:r>
              <a:rPr lang="vi-VN" dirty="0"/>
              <a:t> hơn so </a:t>
            </a:r>
            <a:r>
              <a:rPr lang="vi-VN" dirty="0" err="1"/>
              <a:t>với</a:t>
            </a:r>
            <a:r>
              <a:rPr lang="vi-VN" dirty="0"/>
              <a:t> CT </a:t>
            </a:r>
            <a:r>
              <a:rPr lang="vi-VN" dirty="0" err="1"/>
              <a:t>scan</a:t>
            </a:r>
            <a:r>
              <a:rPr lang="vi-VN" dirty="0"/>
              <a:t> trong </a:t>
            </a: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u </a:t>
            </a:r>
            <a:r>
              <a:rPr lang="vi-VN" dirty="0" err="1"/>
              <a:t>tuỵ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Không xâm </a:t>
            </a:r>
            <a:r>
              <a:rPr lang="vi-VN" dirty="0" err="1"/>
              <a:t>lấn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ERCP  </a:t>
            </a:r>
            <a:r>
              <a:rPr lang="vi-VN" dirty="0" err="1"/>
              <a:t>tránh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</a:t>
            </a:r>
            <a:r>
              <a:rPr lang="vi-VN" dirty="0" err="1"/>
              <a:t>chứng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Không </a:t>
            </a:r>
            <a:r>
              <a:rPr lang="vi-VN" dirty="0" err="1"/>
              <a:t>thể</a:t>
            </a:r>
            <a:r>
              <a:rPr lang="vi-VN" dirty="0"/>
              <a:t> thay </a:t>
            </a:r>
            <a:r>
              <a:rPr lang="vi-VN" dirty="0" err="1"/>
              <a:t>thế</a:t>
            </a:r>
            <a:r>
              <a:rPr lang="vi-VN" dirty="0"/>
              <a:t> ERCP trong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đoán</a:t>
            </a:r>
            <a:r>
              <a:rPr lang="vi-VN" dirty="0"/>
              <a:t> </a:t>
            </a:r>
            <a:r>
              <a:rPr lang="vi-VN" dirty="0" err="1"/>
              <a:t>tế</a:t>
            </a:r>
            <a:r>
              <a:rPr lang="vi-VN" dirty="0"/>
              <a:t> </a:t>
            </a:r>
            <a:r>
              <a:rPr lang="vi-VN" dirty="0" err="1"/>
              <a:t>bào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4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30C72C6-E21D-8609-49FF-621C2C73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469C063-33B9-8323-BF02-FF11F25E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>
              <a:buNone/>
            </a:pPr>
            <a:r>
              <a:rPr lang="vi-VN" dirty="0"/>
              <a:t>NỘI SOI MẬT TUỴ NGƯỢC DÒNG - </a:t>
            </a:r>
            <a:r>
              <a:rPr lang="vi-VN" dirty="0" err="1"/>
              <a:t>Endoscopic</a:t>
            </a:r>
            <a:r>
              <a:rPr lang="vi-VN" dirty="0"/>
              <a:t> </a:t>
            </a:r>
            <a:r>
              <a:rPr lang="vi-VN" dirty="0" err="1"/>
              <a:t>Retrograde</a:t>
            </a:r>
            <a:r>
              <a:rPr lang="vi-VN" dirty="0"/>
              <a:t> </a:t>
            </a:r>
            <a:r>
              <a:rPr lang="vi-VN" dirty="0" err="1"/>
              <a:t>Cholangio</a:t>
            </a:r>
            <a:r>
              <a:rPr lang="vi-VN" dirty="0"/>
              <a:t> </a:t>
            </a:r>
            <a:r>
              <a:rPr lang="vi-VN" dirty="0" err="1"/>
              <a:t>Pancreatography</a:t>
            </a:r>
            <a:r>
              <a:rPr lang="vi-VN" dirty="0"/>
              <a:t> (</a:t>
            </a:r>
            <a:r>
              <a:rPr lang="vi-VN" dirty="0" err="1"/>
              <a:t>ercp</a:t>
            </a:r>
            <a:r>
              <a:rPr lang="vi-VN" dirty="0"/>
              <a:t>)</a:t>
            </a:r>
          </a:p>
          <a:p>
            <a:pPr marL="0" indent="0">
              <a:buNone/>
            </a:pPr>
            <a:r>
              <a:rPr lang="vi-VN" dirty="0" err="1"/>
              <a:t>Là</a:t>
            </a:r>
            <a:r>
              <a:rPr lang="vi-VN" dirty="0"/>
              <a:t> Phương </a:t>
            </a:r>
            <a:r>
              <a:rPr lang="vi-VN" dirty="0" err="1"/>
              <a:t>tiện</a:t>
            </a:r>
            <a:r>
              <a:rPr lang="vi-VN" dirty="0"/>
              <a:t>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đoán</a:t>
            </a:r>
            <a:r>
              <a:rPr lang="vi-VN" dirty="0"/>
              <a:t>:</a:t>
            </a:r>
          </a:p>
          <a:p>
            <a:pPr marL="0" indent="0">
              <a:buNone/>
            </a:pPr>
            <a:r>
              <a:rPr lang="vi-VN" dirty="0" err="1"/>
              <a:t>Hữu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khi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nghẽn</a:t>
            </a:r>
            <a:r>
              <a:rPr lang="vi-VN" dirty="0"/>
              <a:t>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tụy</a:t>
            </a:r>
            <a:r>
              <a:rPr lang="vi-VN" dirty="0"/>
              <a:t> nhưng không </a:t>
            </a:r>
            <a:r>
              <a:rPr lang="vi-VN" dirty="0" err="1"/>
              <a:t>thấy</a:t>
            </a:r>
            <a:r>
              <a:rPr lang="vi-VN" dirty="0"/>
              <a:t> U trên CT hay MRI</a:t>
            </a:r>
          </a:p>
          <a:p>
            <a:pPr marL="0" indent="0">
              <a:buNone/>
            </a:pPr>
            <a:r>
              <a:rPr lang="vi-VN" dirty="0"/>
              <a:t>Sinh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tế</a:t>
            </a:r>
            <a:r>
              <a:rPr lang="vi-VN" dirty="0"/>
              <a:t> </a:t>
            </a:r>
            <a:r>
              <a:rPr lang="vi-VN" dirty="0" err="1"/>
              <a:t>bào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khi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(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mấy</a:t>
            </a:r>
            <a:r>
              <a:rPr lang="vi-VN" dirty="0"/>
              <a:t> </a:t>
            </a:r>
            <a:r>
              <a:rPr lang="vi-VN" dirty="0" err="1"/>
              <a:t>cái</a:t>
            </a:r>
            <a:r>
              <a:rPr lang="vi-VN" dirty="0"/>
              <a:t> U </a:t>
            </a:r>
            <a:r>
              <a:rPr lang="vi-VN" dirty="0" err="1"/>
              <a:t>đoạn</a:t>
            </a:r>
            <a:r>
              <a:rPr lang="vi-VN" dirty="0"/>
              <a:t> </a:t>
            </a:r>
            <a:r>
              <a:rPr lang="vi-VN" dirty="0" err="1"/>
              <a:t>cuối</a:t>
            </a:r>
            <a:r>
              <a:rPr lang="vi-VN" dirty="0"/>
              <a:t> OMC, u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 hay U </a:t>
            </a:r>
            <a:r>
              <a:rPr lang="vi-VN" dirty="0" err="1"/>
              <a:t>tá</a:t>
            </a:r>
            <a:r>
              <a:rPr lang="vi-VN" dirty="0"/>
              <a:t> </a:t>
            </a:r>
            <a:r>
              <a:rPr lang="vi-VN" dirty="0" err="1"/>
              <a:t>tràng</a:t>
            </a:r>
            <a:r>
              <a:rPr lang="vi-VN" dirty="0"/>
              <a:t> </a:t>
            </a:r>
            <a:r>
              <a:rPr lang="vi-VN" dirty="0" err="1"/>
              <a:t>đều</a:t>
            </a:r>
            <a:r>
              <a:rPr lang="vi-VN" dirty="0"/>
              <a:t> nên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GPB </a:t>
            </a:r>
            <a:r>
              <a:rPr lang="vi-VN" dirty="0" err="1"/>
              <a:t>trước</a:t>
            </a:r>
            <a:r>
              <a:rPr lang="vi-VN" dirty="0"/>
              <a:t> khi </a:t>
            </a:r>
            <a:r>
              <a:rPr lang="vi-VN" dirty="0" err="1"/>
              <a:t>mổ</a:t>
            </a:r>
            <a:r>
              <a:rPr lang="vi-VN" dirty="0"/>
              <a:t>)</a:t>
            </a:r>
          </a:p>
          <a:p>
            <a:pPr marL="0" indent="0">
              <a:buNone/>
            </a:pPr>
            <a:r>
              <a:rPr lang="vi-VN" dirty="0" err="1"/>
              <a:t>Là</a:t>
            </a:r>
            <a:r>
              <a:rPr lang="vi-VN" dirty="0"/>
              <a:t> Phương </a:t>
            </a:r>
            <a:r>
              <a:rPr lang="vi-VN" dirty="0" err="1"/>
              <a:t>tiện</a:t>
            </a:r>
            <a:r>
              <a:rPr lang="vi-VN" dirty="0"/>
              <a:t>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:</a:t>
            </a:r>
          </a:p>
          <a:p>
            <a:pPr marL="0" indent="0">
              <a:buNone/>
            </a:pP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Stent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mũi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Hạn</a:t>
            </a:r>
            <a:r>
              <a:rPr lang="vi-VN" dirty="0"/>
              <a:t> </a:t>
            </a:r>
            <a:r>
              <a:rPr lang="vi-VN" dirty="0" err="1"/>
              <a:t>chế</a:t>
            </a:r>
            <a:r>
              <a:rPr lang="vi-VN" dirty="0"/>
              <a:t>: </a:t>
            </a:r>
          </a:p>
          <a:p>
            <a:pPr marL="0" indent="0">
              <a:buNone/>
            </a:pPr>
            <a:r>
              <a:rPr lang="vi-VN" dirty="0"/>
              <a:t>Không </a:t>
            </a: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xâm </a:t>
            </a:r>
            <a:r>
              <a:rPr lang="vi-VN" dirty="0" err="1"/>
              <a:t>lấn</a:t>
            </a:r>
            <a:r>
              <a:rPr lang="vi-VN" dirty="0"/>
              <a:t>, di căn →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phương </a:t>
            </a:r>
            <a:r>
              <a:rPr lang="vi-VN" dirty="0" err="1"/>
              <a:t>tiện</a:t>
            </a:r>
            <a:r>
              <a:rPr lang="vi-VN" dirty="0"/>
              <a:t> </a:t>
            </a:r>
            <a:r>
              <a:rPr lang="vi-VN" dirty="0" err="1"/>
              <a:t>chẩn</a:t>
            </a:r>
            <a:r>
              <a:rPr lang="vi-VN" dirty="0"/>
              <a:t> </a:t>
            </a:r>
            <a:r>
              <a:rPr lang="vi-VN" dirty="0" err="1"/>
              <a:t>đoán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khác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Phương </a:t>
            </a:r>
            <a:r>
              <a:rPr lang="vi-VN" dirty="0" err="1"/>
              <a:t>tiện</a:t>
            </a:r>
            <a:r>
              <a:rPr lang="vi-VN" dirty="0"/>
              <a:t> xâm </a:t>
            </a:r>
            <a:r>
              <a:rPr lang="vi-VN" dirty="0" err="1"/>
              <a:t>lấn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0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DC0490-0435-9F42-3B62-AB126F4F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AE43F98-CDE9-44D5-D0DB-426E2CF0C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HÌNH ẢNH HỌC</a:t>
            </a:r>
          </a:p>
          <a:p>
            <a:pPr marL="0" indent="0">
              <a:buNone/>
            </a:pPr>
            <a:r>
              <a:rPr lang="en-US" dirty="0"/>
              <a:t>PET/CT</a:t>
            </a:r>
          </a:p>
          <a:p>
            <a:pPr marL="0" indent="0">
              <a:buNone/>
            </a:pP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giai </a:t>
            </a:r>
            <a:r>
              <a:rPr lang="vi-VN" dirty="0" err="1"/>
              <a:t>đoạn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di căn xa </a:t>
            </a:r>
            <a:r>
              <a:rPr lang="vi-VN" dirty="0" err="1"/>
              <a:t>tốt</a:t>
            </a:r>
            <a:r>
              <a:rPr lang="vi-VN" dirty="0"/>
              <a:t> hơn CT, MRI, EUS</a:t>
            </a:r>
          </a:p>
          <a:p>
            <a:pPr marL="0" indent="0">
              <a:buNone/>
            </a:pPr>
            <a:r>
              <a:rPr lang="en-US" dirty="0"/>
              <a:t>PTC </a:t>
            </a:r>
            <a:r>
              <a:rPr lang="vi-VN" dirty="0" err="1"/>
              <a:t>Gần</a:t>
            </a:r>
            <a:r>
              <a:rPr lang="vi-VN" dirty="0"/>
              <a:t> như không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93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E4DDDB-0447-459B-450D-CFF3B7B5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21DCB89-E44E-5B35-2507-D19F15D6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SINH THIẾT U</a:t>
            </a:r>
          </a:p>
          <a:p>
            <a:pPr marL="0" indent="0">
              <a:buNone/>
            </a:pPr>
            <a:r>
              <a:rPr lang="en-US" dirty="0"/>
              <a:t>a. EUS – FNA</a:t>
            </a:r>
          </a:p>
          <a:p>
            <a:pPr marL="0" indent="0">
              <a:buNone/>
            </a:pPr>
            <a:r>
              <a:rPr lang="en-US" dirty="0"/>
              <a:t>b. ERCP</a:t>
            </a:r>
          </a:p>
          <a:p>
            <a:pPr marL="0" indent="0">
              <a:buNone/>
            </a:pPr>
            <a:r>
              <a:rPr lang="en-US" dirty="0"/>
              <a:t>c. </a:t>
            </a:r>
            <a:r>
              <a:rPr lang="en-US" dirty="0" err="1"/>
              <a:t>Nội</a:t>
            </a:r>
            <a:r>
              <a:rPr lang="en-US" dirty="0"/>
              <a:t> soi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D2</a:t>
            </a:r>
          </a:p>
          <a:p>
            <a:pPr marL="0" indent="0">
              <a:buNone/>
            </a:pPr>
            <a:r>
              <a:rPr lang="en-US" dirty="0"/>
              <a:t>d. </a:t>
            </a:r>
            <a:r>
              <a:rPr lang="en-US" dirty="0" err="1"/>
              <a:t>Nội</a:t>
            </a:r>
            <a:r>
              <a:rPr lang="en-US" dirty="0"/>
              <a:t> soi ổ </a:t>
            </a:r>
            <a:r>
              <a:rPr lang="en-US" dirty="0" err="1"/>
              <a:t>bụng</a:t>
            </a:r>
            <a:r>
              <a:rPr lang="en-US" dirty="0"/>
              <a:t> </a:t>
            </a:r>
            <a:r>
              <a:rPr lang="en-US" dirty="0" err="1"/>
              <a:t>thám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e. Sinh </a:t>
            </a:r>
            <a:r>
              <a:rPr lang="en-US" dirty="0" err="1"/>
              <a:t>thiết</a:t>
            </a:r>
            <a:r>
              <a:rPr lang="en-US" dirty="0"/>
              <a:t> qua da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9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C48747-83CE-5A9E-B4AA-A010C5F2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57DA748-3468-94CD-7169-F6B57EE7E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SINH THIẾT U</a:t>
            </a:r>
          </a:p>
          <a:p>
            <a:pPr marL="0" indent="0">
              <a:buNone/>
            </a:pPr>
            <a:r>
              <a:rPr lang="en-US" dirty="0"/>
              <a:t>a. EUS – FNA</a:t>
            </a:r>
          </a:p>
          <a:p>
            <a:pPr marL="0" indent="0">
              <a:buNone/>
            </a:pPr>
            <a:r>
              <a:rPr lang="vi-VN" dirty="0"/>
              <a:t>FNA: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tế</a:t>
            </a:r>
            <a:r>
              <a:rPr lang="vi-VN" dirty="0"/>
              <a:t> </a:t>
            </a:r>
            <a:r>
              <a:rPr lang="vi-VN" dirty="0" err="1"/>
              <a:t>bào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.</a:t>
            </a:r>
          </a:p>
          <a:p>
            <a:pPr marL="0" indent="0">
              <a:buNone/>
            </a:pPr>
            <a:r>
              <a:rPr lang="vi-VN" dirty="0" err="1"/>
              <a:t>Ít</a:t>
            </a:r>
            <a:r>
              <a:rPr lang="vi-VN" dirty="0"/>
              <a:t> xâm </a:t>
            </a:r>
            <a:r>
              <a:rPr lang="vi-VN" dirty="0" err="1"/>
              <a:t>lấn</a:t>
            </a:r>
            <a:r>
              <a:rPr lang="vi-VN" dirty="0"/>
              <a:t> hơn ERCP</a:t>
            </a:r>
          </a:p>
          <a:p>
            <a:pPr marL="0" indent="0">
              <a:buNone/>
            </a:pPr>
            <a:r>
              <a:rPr lang="vi-VN" dirty="0"/>
              <a:t>Vai </a:t>
            </a:r>
            <a:r>
              <a:rPr lang="vi-VN" dirty="0" err="1"/>
              <a:t>trò</a:t>
            </a:r>
            <a:r>
              <a:rPr lang="vi-VN" dirty="0"/>
              <a:t> trong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u </a:t>
            </a:r>
            <a:r>
              <a:rPr lang="vi-VN" dirty="0" err="1"/>
              <a:t>tụy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,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GPB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mổ</a:t>
            </a:r>
            <a:r>
              <a:rPr lang="vi-VN" dirty="0"/>
              <a:t>.</a:t>
            </a:r>
          </a:p>
          <a:p>
            <a:pPr marL="0" indent="0">
              <a:buNone/>
            </a:pPr>
            <a:r>
              <a:rPr lang="vi-VN" dirty="0"/>
              <a:t>Se: 80-95% (U </a:t>
            </a:r>
            <a:r>
              <a:rPr lang="vi-VN" dirty="0" err="1"/>
              <a:t>tuỵ</a:t>
            </a:r>
            <a:r>
              <a:rPr lang="vi-VN" dirty="0"/>
              <a:t>) </a:t>
            </a:r>
            <a:r>
              <a:rPr lang="en-US" dirty="0"/>
              <a:t>=&gt; </a:t>
            </a:r>
            <a:r>
              <a:rPr lang="vi-VN" dirty="0"/>
              <a:t>98.3% (u </a:t>
            </a:r>
            <a:r>
              <a:rPr lang="vi-VN" dirty="0" err="1"/>
              <a:t>tuỵ</a:t>
            </a:r>
            <a:r>
              <a:rPr lang="vi-VN" dirty="0"/>
              <a:t> không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) </a:t>
            </a:r>
            <a:r>
              <a:rPr lang="en-US" dirty="0"/>
              <a:t>=&gt; </a:t>
            </a:r>
            <a:r>
              <a:rPr lang="vi-VN" dirty="0"/>
              <a:t>92.5% (TH </a:t>
            </a:r>
            <a:r>
              <a:rPr lang="vi-VN" dirty="0" err="1"/>
              <a:t>kèm</a:t>
            </a:r>
            <a:r>
              <a:rPr lang="vi-VN" dirty="0"/>
              <a:t> viêm </a:t>
            </a:r>
            <a:r>
              <a:rPr lang="vi-VN" dirty="0" err="1"/>
              <a:t>tuỵ</a:t>
            </a:r>
            <a:r>
              <a:rPr lang="vi-VN" dirty="0"/>
              <a:t> </a:t>
            </a:r>
            <a:r>
              <a:rPr lang="vi-VN" dirty="0" err="1"/>
              <a:t>mạn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BB52E50-0A25-AFF0-D8FD-6DAC168D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99" y="733786"/>
            <a:ext cx="4480948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2E7CDA-82B5-FA54-2177-2E3D7F09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CDFCE0D-B65C-1505-48EF-DCB29F87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2.CẬN LÂM SÀNG : SINH THIẾT U</a:t>
            </a:r>
          </a:p>
          <a:p>
            <a:pPr marL="0" indent="0">
              <a:buNone/>
            </a:pPr>
            <a:r>
              <a:rPr lang="en-US" dirty="0" err="1"/>
              <a:t>b.ERCP</a:t>
            </a:r>
            <a:endParaRPr lang="en-US" dirty="0"/>
          </a:p>
          <a:p>
            <a:pPr marL="0" indent="0">
              <a:buNone/>
            </a:pPr>
            <a:r>
              <a:rPr lang="vi-VN" dirty="0"/>
              <a:t>Ưu </a:t>
            </a:r>
            <a:r>
              <a:rPr lang="vi-VN" dirty="0" err="1"/>
              <a:t>điểm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Sinh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GPB</a:t>
            </a:r>
          </a:p>
          <a:p>
            <a:pPr marL="0" indent="0">
              <a:buNone/>
            </a:pPr>
            <a:r>
              <a:rPr lang="vi-VN" dirty="0"/>
              <a:t>Xâm </a:t>
            </a:r>
            <a:r>
              <a:rPr lang="vi-VN" dirty="0" err="1"/>
              <a:t>lấn</a:t>
            </a:r>
            <a:r>
              <a:rPr lang="vi-VN" dirty="0"/>
              <a:t> hơn EUS – FNA</a:t>
            </a:r>
          </a:p>
          <a:p>
            <a:pPr marL="0" indent="0">
              <a:buNone/>
            </a:pPr>
            <a:r>
              <a:rPr lang="vi-VN" dirty="0"/>
              <a:t>Ưu tiên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khi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kèm</a:t>
            </a:r>
            <a:r>
              <a:rPr lang="vi-VN" dirty="0"/>
              <a:t> theo</a:t>
            </a:r>
          </a:p>
          <a:p>
            <a:pPr marL="0" indent="0">
              <a:buNone/>
            </a:pPr>
            <a:r>
              <a:rPr lang="vi-VN" dirty="0" err="1"/>
              <a:t>Chống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định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BN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</a:t>
            </a:r>
            <a:r>
              <a:rPr lang="vi-VN" dirty="0" err="1"/>
              <a:t>dạ</a:t>
            </a:r>
            <a:r>
              <a:rPr lang="vi-VN" dirty="0"/>
              <a:t> </a:t>
            </a:r>
            <a:r>
              <a:rPr lang="vi-VN" dirty="0" err="1"/>
              <a:t>dày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BN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thừa</a:t>
            </a:r>
            <a:r>
              <a:rPr lang="vi-VN" dirty="0"/>
              <a:t> </a:t>
            </a:r>
            <a:r>
              <a:rPr lang="vi-VN" dirty="0" err="1"/>
              <a:t>tá</a:t>
            </a:r>
            <a:r>
              <a:rPr lang="vi-VN" dirty="0"/>
              <a:t> </a:t>
            </a:r>
            <a:r>
              <a:rPr lang="vi-VN" dirty="0" err="1"/>
              <a:t>tràng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Hẹp</a:t>
            </a:r>
            <a:r>
              <a:rPr lang="vi-VN" dirty="0"/>
              <a:t> môn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loét</a:t>
            </a:r>
            <a:r>
              <a:rPr lang="vi-VN" dirty="0"/>
              <a:t> </a:t>
            </a:r>
            <a:r>
              <a:rPr lang="vi-VN" dirty="0" err="1"/>
              <a:t>tá</a:t>
            </a:r>
            <a:r>
              <a:rPr lang="vi-VN" dirty="0"/>
              <a:t> </a:t>
            </a:r>
            <a:r>
              <a:rPr lang="vi-VN" dirty="0" err="1"/>
              <a:t>tràng</a:t>
            </a:r>
            <a:r>
              <a:rPr lang="vi-VN" dirty="0"/>
              <a:t> xơ chai</a:t>
            </a:r>
          </a:p>
          <a:p>
            <a:pPr marL="0" indent="0">
              <a:buNone/>
            </a:pP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hoàn</a:t>
            </a:r>
            <a:r>
              <a:rPr lang="vi-VN" dirty="0"/>
              <a:t> </a:t>
            </a:r>
            <a:r>
              <a:rPr lang="vi-VN" dirty="0" err="1"/>
              <a:t>toàn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36BD282-E636-992D-C9F0-9A4968D4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5" y="2042576"/>
            <a:ext cx="6011177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C06CCB-D481-CE90-E74F-A3A11002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E8EE35-EA30-40BC-89E1-7BC8BD3B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SINH THIẾT U</a:t>
            </a:r>
          </a:p>
          <a:p>
            <a:pPr marL="0" indent="0">
              <a:buNone/>
            </a:pPr>
            <a:r>
              <a:rPr lang="en-US" dirty="0"/>
              <a:t>c.</a:t>
            </a:r>
            <a:r>
              <a:rPr lang="fr-FR" dirty="0"/>
              <a:t> NỘI SOI TÁ TRÀNG D2</a:t>
            </a:r>
          </a:p>
          <a:p>
            <a:pPr marL="0" indent="0">
              <a:buNone/>
            </a:pP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u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/u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 =&gt;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2533518-5DFD-1F77-F5B5-7E11BBB8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21" y="3041986"/>
            <a:ext cx="5614903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8A1E9A56-73A0-FFAA-D6BF-DCBE78AEBCCD}"/>
              </a:ext>
            </a:extLst>
          </p:cNvPr>
          <p:cNvSpPr/>
          <p:nvPr/>
        </p:nvSpPr>
        <p:spPr>
          <a:xfrm>
            <a:off x="4101102" y="2502980"/>
            <a:ext cx="2336400" cy="3087746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245A3A00-7FCD-D71F-FEBE-664552CE087A}"/>
              </a:ext>
            </a:extLst>
          </p:cNvPr>
          <p:cNvSpPr/>
          <p:nvPr/>
        </p:nvSpPr>
        <p:spPr>
          <a:xfrm>
            <a:off x="6681634" y="2502980"/>
            <a:ext cx="2986400" cy="3087746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D4012241-6543-326F-A076-A23997B2FBE6}"/>
              </a:ext>
            </a:extLst>
          </p:cNvPr>
          <p:cNvSpPr/>
          <p:nvPr/>
        </p:nvSpPr>
        <p:spPr>
          <a:xfrm>
            <a:off x="1429256" y="2481380"/>
            <a:ext cx="2336400" cy="3087746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2160;p49">
            <a:extLst>
              <a:ext uri="{FF2B5EF4-FFF2-40B4-BE49-F238E27FC236}">
                <a16:creationId xmlns:a16="http://schemas.microsoft.com/office/drawing/2014/main" id="{85E83714-A81A-5730-EC8F-7A5679725199}"/>
              </a:ext>
            </a:extLst>
          </p:cNvPr>
          <p:cNvSpPr txBox="1">
            <a:spLocks/>
          </p:cNvSpPr>
          <p:nvPr/>
        </p:nvSpPr>
        <p:spPr>
          <a:xfrm>
            <a:off x="1416196" y="2873041"/>
            <a:ext cx="23364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Times  New Roman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D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endParaRPr lang="en-ID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161;p49">
            <a:extLst>
              <a:ext uri="{FF2B5EF4-FFF2-40B4-BE49-F238E27FC236}">
                <a16:creationId xmlns:a16="http://schemas.microsoft.com/office/drawing/2014/main" id="{682D2B58-1076-2545-B2E0-5C60CF50ED4E}"/>
              </a:ext>
            </a:extLst>
          </p:cNvPr>
          <p:cNvSpPr txBox="1">
            <a:spLocks/>
          </p:cNvSpPr>
          <p:nvPr/>
        </p:nvSpPr>
        <p:spPr>
          <a:xfrm>
            <a:off x="1416196" y="3656110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≥ 60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  <p:sp>
        <p:nvSpPr>
          <p:cNvPr id="5" name="Google Shape;2162;p49">
            <a:extLst>
              <a:ext uri="{FF2B5EF4-FFF2-40B4-BE49-F238E27FC236}">
                <a16:creationId xmlns:a16="http://schemas.microsoft.com/office/drawing/2014/main" id="{F618C304-A284-19B1-DB9E-1CBB85D9C352}"/>
              </a:ext>
            </a:extLst>
          </p:cNvPr>
          <p:cNvSpPr txBox="1">
            <a:spLocks/>
          </p:cNvSpPr>
          <p:nvPr/>
        </p:nvSpPr>
        <p:spPr>
          <a:xfrm>
            <a:off x="4101102" y="28182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Times  New Roman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D" sz="3200" b="1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ID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b="1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ID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163;p49">
            <a:extLst>
              <a:ext uri="{FF2B5EF4-FFF2-40B4-BE49-F238E27FC236}">
                <a16:creationId xmlns:a16="http://schemas.microsoft.com/office/drawing/2014/main" id="{95696897-C516-271F-74C8-D3DBDC81F86C}"/>
              </a:ext>
            </a:extLst>
          </p:cNvPr>
          <p:cNvSpPr txBox="1">
            <a:spLocks/>
          </p:cNvSpPr>
          <p:nvPr/>
        </p:nvSpPr>
        <p:spPr>
          <a:xfrm>
            <a:off x="4342167" y="3653467"/>
            <a:ext cx="2336400" cy="8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ở nam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hơn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nữ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164;p49">
            <a:extLst>
              <a:ext uri="{FF2B5EF4-FFF2-40B4-BE49-F238E27FC236}">
                <a16:creationId xmlns:a16="http://schemas.microsoft.com/office/drawing/2014/main" id="{83906388-974C-4372-4399-9193DA70B6A1}"/>
              </a:ext>
            </a:extLst>
          </p:cNvPr>
          <p:cNvSpPr txBox="1">
            <a:spLocks/>
          </p:cNvSpPr>
          <p:nvPr/>
        </p:nvSpPr>
        <p:spPr>
          <a:xfrm>
            <a:off x="7006634" y="280142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Times  New Roman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D" sz="3200" b="1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ID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b="1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endParaRPr lang="en-ID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165;p49">
            <a:extLst>
              <a:ext uri="{FF2B5EF4-FFF2-40B4-BE49-F238E27FC236}">
                <a16:creationId xmlns:a16="http://schemas.microsoft.com/office/drawing/2014/main" id="{95FADF8D-1304-76B7-7632-35D7D79A9E2A}"/>
              </a:ext>
            </a:extLst>
          </p:cNvPr>
          <p:cNvSpPr/>
          <p:nvPr/>
        </p:nvSpPr>
        <p:spPr>
          <a:xfrm>
            <a:off x="2193196" y="1944379"/>
            <a:ext cx="782400" cy="782400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rgbClr val="56AB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2166;p49">
            <a:extLst>
              <a:ext uri="{FF2B5EF4-FFF2-40B4-BE49-F238E27FC236}">
                <a16:creationId xmlns:a16="http://schemas.microsoft.com/office/drawing/2014/main" id="{7F4FD32E-BDCE-4C95-F453-6BA21DC11A05}"/>
              </a:ext>
            </a:extLst>
          </p:cNvPr>
          <p:cNvSpPr txBox="1">
            <a:spLocks/>
          </p:cNvSpPr>
          <p:nvPr/>
        </p:nvSpPr>
        <p:spPr>
          <a:xfrm>
            <a:off x="6681634" y="3685397"/>
            <a:ext cx="2986400" cy="162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Times   New Roman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167;p49">
            <a:extLst>
              <a:ext uri="{FF2B5EF4-FFF2-40B4-BE49-F238E27FC236}">
                <a16:creationId xmlns:a16="http://schemas.microsoft.com/office/drawing/2014/main" id="{F9D33E7A-1E17-BAEB-EBEB-FCD2ECEC4B46}"/>
              </a:ext>
            </a:extLst>
          </p:cNvPr>
          <p:cNvSpPr/>
          <p:nvPr/>
        </p:nvSpPr>
        <p:spPr>
          <a:xfrm>
            <a:off x="8164034" y="24813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2168;p49">
            <a:extLst>
              <a:ext uri="{FF2B5EF4-FFF2-40B4-BE49-F238E27FC236}">
                <a16:creationId xmlns:a16="http://schemas.microsoft.com/office/drawing/2014/main" id="{50AE829F-9106-23C5-03E6-AE55B445BDDB}"/>
              </a:ext>
            </a:extLst>
          </p:cNvPr>
          <p:cNvSpPr/>
          <p:nvPr/>
        </p:nvSpPr>
        <p:spPr>
          <a:xfrm>
            <a:off x="4878102" y="1924108"/>
            <a:ext cx="782400" cy="782400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rgbClr val="56AB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2169;p49">
            <a:extLst>
              <a:ext uri="{FF2B5EF4-FFF2-40B4-BE49-F238E27FC236}">
                <a16:creationId xmlns:a16="http://schemas.microsoft.com/office/drawing/2014/main" id="{6116EEFA-E256-5028-9392-C9BB33E876D7}"/>
              </a:ext>
            </a:extLst>
          </p:cNvPr>
          <p:cNvSpPr/>
          <p:nvPr/>
        </p:nvSpPr>
        <p:spPr>
          <a:xfrm>
            <a:off x="7783634" y="1908369"/>
            <a:ext cx="782400" cy="782400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rgbClr val="56AB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0" descr="Icon&#10;&#10;Description automatically generated">
            <a:extLst>
              <a:ext uri="{FF2B5EF4-FFF2-40B4-BE49-F238E27FC236}">
                <a16:creationId xmlns:a16="http://schemas.microsoft.com/office/drawing/2014/main" id="{A845544D-8488-1E81-41C2-99F7132D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889" y="1961180"/>
            <a:ext cx="669890" cy="643666"/>
          </a:xfrm>
          <a:prstGeom prst="ellipse">
            <a:avLst/>
          </a:prstGeom>
        </p:spPr>
      </p:pic>
      <p:pic>
        <p:nvPicPr>
          <p:cNvPr id="14" name="Picture 41" descr="Icon&#10;&#10;Description automatically generated">
            <a:extLst>
              <a:ext uri="{FF2B5EF4-FFF2-40B4-BE49-F238E27FC236}">
                <a16:creationId xmlns:a16="http://schemas.microsoft.com/office/drawing/2014/main" id="{07574D66-6ABA-4D43-2369-7DE0D3982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89" y="2025770"/>
            <a:ext cx="612426" cy="579076"/>
          </a:xfrm>
          <a:prstGeom prst="ellipse">
            <a:avLst/>
          </a:prstGeom>
        </p:spPr>
      </p:pic>
      <p:pic>
        <p:nvPicPr>
          <p:cNvPr id="15" name="Picture 43">
            <a:extLst>
              <a:ext uri="{FF2B5EF4-FFF2-40B4-BE49-F238E27FC236}">
                <a16:creationId xmlns:a16="http://schemas.microsoft.com/office/drawing/2014/main" id="{16B0D382-9094-B133-D093-9D1BB720D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57" y="2055623"/>
            <a:ext cx="523479" cy="5277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072AAA5-9356-4E41-8AFE-40F0A88C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I.TỔNG QUAN</a:t>
            </a:r>
          </a:p>
        </p:txBody>
      </p:sp>
      <p:sp>
        <p:nvSpPr>
          <p:cNvPr id="22" name="Chỗ dành sẵn cho Nội dung 21">
            <a:extLst>
              <a:ext uri="{FF2B5EF4-FFF2-40B4-BE49-F238E27FC236}">
                <a16:creationId xmlns:a16="http://schemas.microsoft.com/office/drawing/2014/main" id="{29118DC6-400C-FC54-CA30-7AA20F72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7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08797F-0836-B8DC-3A06-4B80A0E2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23ED64A-0418-61EC-2288-BF9CBB191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SINH THIẾT U</a:t>
            </a:r>
          </a:p>
          <a:p>
            <a:pPr marL="0" indent="0">
              <a:buNone/>
            </a:pPr>
            <a:r>
              <a:rPr lang="en-US" dirty="0"/>
              <a:t>d. NỘI SOI Ổ BỤNG THÁM SÁT - Diagnostic staging laparoscopy (DSL) </a:t>
            </a:r>
          </a:p>
          <a:p>
            <a:pPr marL="0" indent="0">
              <a:buNone/>
            </a:pP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DSL cho BN u quanh </a:t>
            </a:r>
            <a:r>
              <a:rPr lang="vi-VN" dirty="0" err="1"/>
              <a:t>bóng</a:t>
            </a:r>
            <a:r>
              <a:rPr lang="vi-VN" dirty="0"/>
              <a:t> </a:t>
            </a:r>
            <a:r>
              <a:rPr lang="vi-VN" dirty="0" err="1"/>
              <a:t>Vater</a:t>
            </a:r>
            <a:r>
              <a:rPr lang="vi-VN" dirty="0"/>
              <a:t> mang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ít</a:t>
            </a:r>
            <a:r>
              <a:rPr lang="vi-VN" dirty="0"/>
              <a:t> </a:t>
            </a:r>
            <a:r>
              <a:rPr lang="vi-VN" dirty="0" err="1"/>
              <a:t>lợi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(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tránh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#2.3% PT </a:t>
            </a:r>
            <a:r>
              <a:rPr lang="vi-VN" dirty="0" err="1"/>
              <a:t>mở</a:t>
            </a:r>
            <a:r>
              <a:rPr lang="vi-VN" dirty="0"/>
              <a:t> </a:t>
            </a:r>
            <a:r>
              <a:rPr lang="vi-VN" dirty="0" err="1"/>
              <a:t>bụng</a:t>
            </a:r>
            <a:r>
              <a:rPr lang="vi-VN" dirty="0"/>
              <a:t> không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).</a:t>
            </a:r>
          </a:p>
          <a:p>
            <a:pPr marL="0" indent="0">
              <a:buNone/>
            </a:pP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DSL </a:t>
            </a:r>
            <a:r>
              <a:rPr lang="vi-VN" dirty="0" err="1"/>
              <a:t>được</a:t>
            </a:r>
            <a:r>
              <a:rPr lang="vi-VN" dirty="0"/>
              <a:t> cân </a:t>
            </a:r>
            <a:r>
              <a:rPr lang="vi-VN" dirty="0" err="1"/>
              <a:t>nhắc</a:t>
            </a:r>
            <a:r>
              <a:rPr lang="vi-VN" dirty="0"/>
              <a:t> khi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EUS-FNA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không </a:t>
            </a:r>
            <a:r>
              <a:rPr lang="vi-VN" dirty="0" err="1"/>
              <a:t>rõ</a:t>
            </a:r>
            <a:r>
              <a:rPr lang="vi-VN" dirty="0"/>
              <a:t> </a:t>
            </a:r>
            <a:r>
              <a:rPr lang="vi-VN" dirty="0" err="1"/>
              <a:t>ràng</a:t>
            </a:r>
            <a:r>
              <a:rPr lang="vi-VN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9F8D491-EC59-1BF8-D628-BB557C6B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96" y="4001294"/>
            <a:ext cx="4858933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78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A280AB3-4EFF-7EEA-9293-B5AE5338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2246CA2-B607-4ED0-8E63-4469DA67F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SINH THIẾT U</a:t>
            </a:r>
          </a:p>
          <a:p>
            <a:pPr marL="0" indent="0">
              <a:buNone/>
            </a:pPr>
            <a:r>
              <a:rPr lang="en-US" dirty="0"/>
              <a:t>e. SINH THIẾT QUA DA</a:t>
            </a:r>
          </a:p>
          <a:p>
            <a:pPr marL="0" indent="0">
              <a:buNone/>
            </a:pPr>
            <a:r>
              <a:rPr lang="vi-VN" dirty="0"/>
              <a:t>Không </a:t>
            </a:r>
            <a:r>
              <a:rPr lang="vi-VN" dirty="0" err="1"/>
              <a:t>khả</a:t>
            </a:r>
            <a:r>
              <a:rPr lang="vi-VN" dirty="0"/>
              <a:t> thi 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u </a:t>
            </a:r>
            <a:r>
              <a:rPr lang="vi-VN" dirty="0" err="1"/>
              <a:t>nằm</a:t>
            </a:r>
            <a:r>
              <a:rPr lang="vi-VN" dirty="0"/>
              <a:t> sâu</a:t>
            </a:r>
          </a:p>
          <a:p>
            <a:pPr marL="0" indent="0">
              <a:buNone/>
            </a:pP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gieo </a:t>
            </a:r>
            <a:r>
              <a:rPr lang="vi-VN" dirty="0" err="1"/>
              <a:t>rắc</a:t>
            </a:r>
            <a:r>
              <a:rPr lang="vi-VN" dirty="0"/>
              <a:t> qua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chọc</a:t>
            </a:r>
            <a:r>
              <a:rPr lang="vi-VN" dirty="0"/>
              <a:t> kim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vi-VN" dirty="0"/>
              <a:t>Không </a:t>
            </a:r>
            <a:r>
              <a:rPr lang="vi-VN" dirty="0" err="1"/>
              <a:t>dùng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0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F21855-E494-7CF1-030A-BCE3E682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9D9C696-FE0B-6FA3-8D1D-38657212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2.CẬN LÂM SÀNG :  GPB</a:t>
            </a:r>
          </a:p>
          <a:p>
            <a:pPr marL="0" indent="0">
              <a:buNone/>
            </a:pPr>
            <a:r>
              <a:rPr lang="vi-VN" dirty="0"/>
              <a:t>Ung thư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tụy</a:t>
            </a:r>
            <a:r>
              <a:rPr lang="vi-VN" dirty="0"/>
              <a:t>: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vi-VN" dirty="0"/>
              <a:t>U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phẫu</a:t>
            </a:r>
            <a:r>
              <a:rPr lang="vi-VN" dirty="0"/>
              <a:t> </a:t>
            </a:r>
            <a:r>
              <a:rPr lang="vi-VN" dirty="0" err="1"/>
              <a:t>thuật</a:t>
            </a:r>
            <a:r>
              <a:rPr lang="vi-VN" dirty="0"/>
              <a:t>: Không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buộc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GPB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mổ</a:t>
            </a:r>
            <a:r>
              <a:rPr lang="vi-VN" dirty="0"/>
              <a:t>.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vi-VN" dirty="0"/>
              <a:t>KC GPB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mổ</a:t>
            </a:r>
            <a:r>
              <a:rPr lang="vi-VN" dirty="0"/>
              <a:t> khi nghi </a:t>
            </a:r>
            <a:r>
              <a:rPr lang="vi-VN" dirty="0" err="1"/>
              <a:t>ngờ</a:t>
            </a:r>
            <a:r>
              <a:rPr lang="vi-VN" dirty="0"/>
              <a:t> </a:t>
            </a:r>
            <a:r>
              <a:rPr lang="vi-VN" dirty="0" err="1"/>
              <a:t>bệnh</a:t>
            </a:r>
            <a:r>
              <a:rPr lang="vi-VN" dirty="0"/>
              <a:t> </a:t>
            </a:r>
            <a:r>
              <a:rPr lang="vi-VN" dirty="0" err="1"/>
              <a:t>lành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: </a:t>
            </a:r>
          </a:p>
          <a:p>
            <a:pPr marL="0" indent="0">
              <a:buNone/>
            </a:pPr>
            <a:r>
              <a:rPr lang="vi-VN" dirty="0"/>
              <a:t>+ Lâm </a:t>
            </a:r>
            <a:r>
              <a:rPr lang="vi-VN" dirty="0" err="1"/>
              <a:t>sàng</a:t>
            </a:r>
            <a:r>
              <a:rPr lang="vi-VN" dirty="0"/>
              <a:t>: </a:t>
            </a:r>
            <a:r>
              <a:rPr lang="vi-VN" dirty="0" err="1"/>
              <a:t>trẻ</a:t>
            </a:r>
            <a:r>
              <a:rPr lang="vi-VN" dirty="0"/>
              <a:t> </a:t>
            </a:r>
            <a:r>
              <a:rPr lang="vi-VN" dirty="0" err="1"/>
              <a:t>tuổi</a:t>
            </a:r>
            <a:r>
              <a:rPr lang="vi-VN" dirty="0"/>
              <a:t>, </a:t>
            </a:r>
            <a:r>
              <a:rPr lang="vi-VN" dirty="0" err="1"/>
              <a:t>tiền</a:t>
            </a:r>
            <a:r>
              <a:rPr lang="vi-VN" dirty="0"/>
              <a:t> căn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rượu</a:t>
            </a:r>
            <a:r>
              <a:rPr lang="vi-VN" dirty="0"/>
              <a:t>, </a:t>
            </a:r>
            <a:r>
              <a:rPr lang="vi-VN" dirty="0" err="1"/>
              <a:t>bệnh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miễn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</a:p>
          <a:p>
            <a:pPr marL="0" indent="0">
              <a:buNone/>
            </a:pPr>
            <a:r>
              <a:rPr lang="vi-VN" dirty="0"/>
              <a:t>+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</a:t>
            </a:r>
            <a:r>
              <a:rPr lang="vi-VN" dirty="0" err="1"/>
              <a:t>ống</a:t>
            </a:r>
            <a:r>
              <a:rPr lang="vi-VN" dirty="0"/>
              <a:t> </a:t>
            </a:r>
            <a:r>
              <a:rPr lang="vi-VN" dirty="0" err="1"/>
              <a:t>tụy</a:t>
            </a:r>
            <a:r>
              <a:rPr lang="vi-VN" dirty="0"/>
              <a:t>,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hẹp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U </a:t>
            </a:r>
            <a:r>
              <a:rPr lang="vi-VN" dirty="0" err="1"/>
              <a:t>giáp</a:t>
            </a:r>
            <a:r>
              <a:rPr lang="vi-VN" dirty="0"/>
              <a:t> biên, u không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: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buộc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GPB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7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27ABDB-8549-4CFC-8E4E-B98508D1A959}"/>
              </a:ext>
            </a:extLst>
          </p:cNvPr>
          <p:cNvSpPr/>
          <p:nvPr/>
        </p:nvSpPr>
        <p:spPr>
          <a:xfrm rot="10800000">
            <a:off x="6046770" y="-55268"/>
            <a:ext cx="6145230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1" name="Google Shape;2160;p49">
            <a:extLst>
              <a:ext uri="{FF2B5EF4-FFF2-40B4-BE49-F238E27FC236}">
                <a16:creationId xmlns:a16="http://schemas.microsoft.com/office/drawing/2014/main" id="{E84861DD-27A9-3687-9840-F0E0A8BDBC10}"/>
              </a:ext>
            </a:extLst>
          </p:cNvPr>
          <p:cNvSpPr txBox="1">
            <a:spLocks/>
          </p:cNvSpPr>
          <p:nvPr/>
        </p:nvSpPr>
        <p:spPr>
          <a:xfrm>
            <a:off x="1052463" y="2791320"/>
            <a:ext cx="2336400" cy="12598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Times  New Roman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vi-V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 thư đầu tuỵ</a:t>
            </a:r>
          </a:p>
        </p:txBody>
      </p:sp>
      <p:sp>
        <p:nvSpPr>
          <p:cNvPr id="22" name="Google Shape;2162;p49">
            <a:extLst>
              <a:ext uri="{FF2B5EF4-FFF2-40B4-BE49-F238E27FC236}">
                <a16:creationId xmlns:a16="http://schemas.microsoft.com/office/drawing/2014/main" id="{47655815-FD53-83CF-A28E-AD5ED7FB8FE3}"/>
              </a:ext>
            </a:extLst>
          </p:cNvPr>
          <p:cNvSpPr txBox="1">
            <a:spLocks/>
          </p:cNvSpPr>
          <p:nvPr/>
        </p:nvSpPr>
        <p:spPr>
          <a:xfrm>
            <a:off x="4256948" y="2214715"/>
            <a:ext cx="3029495" cy="2488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Times  New Roman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vi-V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 thư bóng vater và ung thư tá tràng</a:t>
            </a:r>
          </a:p>
        </p:txBody>
      </p:sp>
      <p:sp>
        <p:nvSpPr>
          <p:cNvPr id="23" name="Google Shape;2164;p49">
            <a:extLst>
              <a:ext uri="{FF2B5EF4-FFF2-40B4-BE49-F238E27FC236}">
                <a16:creationId xmlns:a16="http://schemas.microsoft.com/office/drawing/2014/main" id="{3C20B8E2-30D2-3261-B8CE-59A1A14E54DF}"/>
              </a:ext>
            </a:extLst>
          </p:cNvPr>
          <p:cNvSpPr txBox="1">
            <a:spLocks/>
          </p:cNvSpPr>
          <p:nvPr/>
        </p:nvSpPr>
        <p:spPr>
          <a:xfrm>
            <a:off x="8172688" y="3347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Times  New Roman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vi-V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 thư đoạn cuối OMC</a:t>
            </a:r>
          </a:p>
        </p:txBody>
      </p:sp>
      <p:sp>
        <p:nvSpPr>
          <p:cNvPr id="24" name="Google Shape;2165;p49">
            <a:extLst>
              <a:ext uri="{FF2B5EF4-FFF2-40B4-BE49-F238E27FC236}">
                <a16:creationId xmlns:a16="http://schemas.microsoft.com/office/drawing/2014/main" id="{6A2D7DBE-D958-102D-A72B-F32738BFE758}"/>
              </a:ext>
            </a:extLst>
          </p:cNvPr>
          <p:cNvSpPr/>
          <p:nvPr/>
        </p:nvSpPr>
        <p:spPr>
          <a:xfrm>
            <a:off x="1829463" y="1968739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2168;p49">
            <a:extLst>
              <a:ext uri="{FF2B5EF4-FFF2-40B4-BE49-F238E27FC236}">
                <a16:creationId xmlns:a16="http://schemas.microsoft.com/office/drawing/2014/main" id="{791D3839-5A11-BF85-B154-4DE86255A609}"/>
              </a:ext>
            </a:extLst>
          </p:cNvPr>
          <p:cNvSpPr/>
          <p:nvPr/>
        </p:nvSpPr>
        <p:spPr>
          <a:xfrm>
            <a:off x="5386875" y="1968739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2169;p49">
            <a:extLst>
              <a:ext uri="{FF2B5EF4-FFF2-40B4-BE49-F238E27FC236}">
                <a16:creationId xmlns:a16="http://schemas.microsoft.com/office/drawing/2014/main" id="{73523794-4415-023A-5092-82BB31203868}"/>
              </a:ext>
            </a:extLst>
          </p:cNvPr>
          <p:cNvSpPr/>
          <p:nvPr/>
        </p:nvSpPr>
        <p:spPr>
          <a:xfrm>
            <a:off x="8949688" y="1968739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81E7DBC4-6E9E-378C-CDBF-905A0DFBEA08}"/>
              </a:ext>
            </a:extLst>
          </p:cNvPr>
          <p:cNvSpPr txBox="1"/>
          <p:nvPr/>
        </p:nvSpPr>
        <p:spPr>
          <a:xfrm>
            <a:off x="1951136" y="212666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01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C05FE29-FDD8-77D9-F61D-B492FE5FB87E}"/>
              </a:ext>
            </a:extLst>
          </p:cNvPr>
          <p:cNvSpPr txBox="1"/>
          <p:nvPr/>
        </p:nvSpPr>
        <p:spPr>
          <a:xfrm>
            <a:off x="5496619" y="213815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02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7DA5C00E-6260-DB7A-843F-208D9186C42C}"/>
              </a:ext>
            </a:extLst>
          </p:cNvPr>
          <p:cNvSpPr txBox="1"/>
          <p:nvPr/>
        </p:nvSpPr>
        <p:spPr>
          <a:xfrm>
            <a:off x="9065812" y="213815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03</a:t>
            </a: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0CF12A8C-D2FB-28BF-DF85-8D625049B625}"/>
              </a:ext>
            </a:extLst>
          </p:cNvPr>
          <p:cNvSpPr/>
          <p:nvPr/>
        </p:nvSpPr>
        <p:spPr>
          <a:xfrm>
            <a:off x="671071" y="4703096"/>
            <a:ext cx="3029494" cy="1803949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ung thư di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endParaRPr lang="vi-VN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môi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hút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béo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phì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đái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tháo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viêm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tụy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</a:t>
            </a:r>
            <a:r>
              <a:rPr lang="vi-V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C5F92563-DE12-AA8B-77A7-85AD35EE87BD}"/>
              </a:ext>
            </a:extLst>
          </p:cNvPr>
          <p:cNvSpPr/>
          <p:nvPr/>
        </p:nvSpPr>
        <p:spPr>
          <a:xfrm>
            <a:off x="4273930" y="4703096"/>
            <a:ext cx="3216148" cy="1803949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đa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polyp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8F516113-B07A-6782-1445-ACCEA4205725}"/>
              </a:ext>
            </a:extLst>
          </p:cNvPr>
          <p:cNvSpPr/>
          <p:nvPr/>
        </p:nvSpPr>
        <p:spPr>
          <a:xfrm>
            <a:off x="8063442" y="4703096"/>
            <a:ext cx="3035799" cy="1803949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Viêm xơ hóa đường mật.</a:t>
            </a:r>
          </a:p>
          <a:p>
            <a:pPr marL="285750" indent="-285750">
              <a:buFontTx/>
              <a:buChar char="-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Nang ống mật chủ</a:t>
            </a:r>
          </a:p>
          <a:p>
            <a:pPr marL="285750" indent="-285750">
              <a:buFontTx/>
              <a:buChar char="-"/>
            </a:pP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Sỏi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Tx/>
              <a:buChar char="-"/>
            </a:pP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4B4681FA-7E80-75E5-CF58-8B594121EB56}"/>
              </a:ext>
            </a:extLst>
          </p:cNvPr>
          <p:cNvSpPr txBox="1"/>
          <p:nvPr/>
        </p:nvSpPr>
        <p:spPr>
          <a:xfrm>
            <a:off x="4483451" y="892687"/>
            <a:ext cx="2642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YẾU TỐ NGUY CƠ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7DD460F3-6B6F-1DEE-FB09-5FD27F88DBD4}"/>
              </a:ext>
            </a:extLst>
          </p:cNvPr>
          <p:cNvSpPr txBox="1"/>
          <p:nvPr/>
        </p:nvSpPr>
        <p:spPr>
          <a:xfrm>
            <a:off x="241855" y="672832"/>
            <a:ext cx="2887976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I.TỔNG QUAN</a:t>
            </a:r>
          </a:p>
        </p:txBody>
      </p:sp>
    </p:spTree>
    <p:extLst>
      <p:ext uri="{BB962C8B-B14F-4D97-AF65-F5344CB8AC3E}">
        <p14:creationId xmlns:p14="http://schemas.microsoft.com/office/powerpoint/2010/main" val="231554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4E4A0F-BBDA-439E-1831-B0426DBF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438E21E-2316-D7BD-DD7A-50D27D94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1.LÂM SÀNG : TRIỆU CHỨNG CƠ NĂNG</a:t>
            </a:r>
          </a:p>
          <a:p>
            <a:pPr marL="0" indent="0">
              <a:buNone/>
            </a:pPr>
            <a:r>
              <a:rPr lang="vi-VN" sz="2000" dirty="0"/>
              <a:t>Không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triệu</a:t>
            </a:r>
            <a:r>
              <a:rPr lang="vi-VN" sz="2000" dirty="0"/>
              <a:t> </a:t>
            </a:r>
            <a:r>
              <a:rPr lang="vi-VN" sz="2000" dirty="0" err="1"/>
              <a:t>chứng</a:t>
            </a:r>
            <a:r>
              <a:rPr lang="vi-VN" sz="2000" dirty="0"/>
              <a:t> </a:t>
            </a:r>
            <a:r>
              <a:rPr lang="vi-VN" sz="2000" dirty="0" err="1"/>
              <a:t>đặc</a:t>
            </a:r>
            <a:r>
              <a:rPr lang="vi-VN" sz="2000" dirty="0"/>
              <a:t> </a:t>
            </a:r>
            <a:r>
              <a:rPr lang="vi-VN" sz="2000" dirty="0" err="1"/>
              <a:t>hiệu</a:t>
            </a:r>
            <a:endParaRPr lang="vi-VN" sz="2000" dirty="0"/>
          </a:p>
          <a:p>
            <a:pPr marL="0" indent="0">
              <a:buNone/>
            </a:pPr>
            <a:r>
              <a:rPr lang="vi-VN" sz="2000" dirty="0" err="1"/>
              <a:t>Tùy</a:t>
            </a:r>
            <a:r>
              <a:rPr lang="vi-VN" sz="2000" dirty="0"/>
              <a:t> theo </a:t>
            </a:r>
            <a:r>
              <a:rPr lang="vi-VN" sz="2000" dirty="0" err="1"/>
              <a:t>vị</a:t>
            </a:r>
            <a:r>
              <a:rPr lang="vi-VN" sz="2000" dirty="0"/>
              <a:t> </a:t>
            </a:r>
            <a:r>
              <a:rPr lang="vi-VN" sz="2000" dirty="0" err="1"/>
              <a:t>trí</a:t>
            </a:r>
            <a:r>
              <a:rPr lang="vi-VN" sz="2000" dirty="0"/>
              <a:t> </a:t>
            </a:r>
            <a:r>
              <a:rPr lang="vi-VN" sz="2000" dirty="0" err="1"/>
              <a:t>tổn</a:t>
            </a:r>
            <a:r>
              <a:rPr lang="vi-VN" sz="2000" dirty="0"/>
              <a:t> thương =&gt; </a:t>
            </a:r>
            <a:r>
              <a:rPr lang="vi-VN" sz="2000" dirty="0" err="1"/>
              <a:t>triệu</a:t>
            </a:r>
            <a:r>
              <a:rPr lang="vi-VN" sz="2000" dirty="0"/>
              <a:t> </a:t>
            </a:r>
            <a:r>
              <a:rPr lang="vi-VN" sz="2000" dirty="0" err="1"/>
              <a:t>chứng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xâm </a:t>
            </a:r>
            <a:r>
              <a:rPr lang="vi-VN" sz="2000" dirty="0" err="1"/>
              <a:t>lấn</a:t>
            </a:r>
            <a:r>
              <a:rPr lang="vi-VN" sz="2000" dirty="0"/>
              <a:t>, </a:t>
            </a:r>
            <a:r>
              <a:rPr lang="vi-VN" sz="2000" dirty="0" err="1"/>
              <a:t>chèn</a:t>
            </a:r>
            <a:r>
              <a:rPr lang="vi-VN" sz="2000" dirty="0"/>
              <a:t> </a:t>
            </a:r>
            <a:r>
              <a:rPr lang="vi-VN" sz="2000" dirty="0" err="1"/>
              <a:t>ép</a:t>
            </a:r>
            <a:r>
              <a:rPr lang="vi-VN" sz="2000" dirty="0"/>
              <a:t> </a:t>
            </a:r>
            <a:r>
              <a:rPr lang="vi-VN" sz="2000" dirty="0" err="1"/>
              <a:t>cấu</a:t>
            </a:r>
            <a:r>
              <a:rPr lang="vi-VN" sz="2000" dirty="0"/>
              <a:t> </a:t>
            </a:r>
            <a:r>
              <a:rPr lang="vi-VN" sz="2000" dirty="0" err="1"/>
              <a:t>trúc</a:t>
            </a:r>
            <a:r>
              <a:rPr lang="vi-VN" sz="2000" dirty="0"/>
              <a:t> lân </a:t>
            </a:r>
            <a:r>
              <a:rPr lang="vi-VN" sz="2000" dirty="0" err="1"/>
              <a:t>cận</a:t>
            </a:r>
            <a:endParaRPr lang="vi-VN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CB187B4A-5C52-6395-65CD-DF0AB7E8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2" y="3118898"/>
            <a:ext cx="6747163" cy="35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3A72D6-6C4A-FCC7-0012-7D459C74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D3BE3A0-1958-B02F-4E5E-798B6368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>
                <a:latin typeface="+mj-lt"/>
              </a:rPr>
              <a:t>1.LÂM SÀNG : TRIỆU CHỨNG </a:t>
            </a:r>
            <a:r>
              <a:rPr lang="en-US" dirty="0">
                <a:latin typeface="+mj-lt"/>
              </a:rPr>
              <a:t>THỰC THỂ</a:t>
            </a:r>
          </a:p>
          <a:p>
            <a:pPr marL="0" indent="0">
              <a:buNone/>
            </a:pPr>
            <a:r>
              <a:rPr lang="vi-VN" dirty="0"/>
              <a:t>Da niêm </a:t>
            </a:r>
            <a:r>
              <a:rPr lang="vi-VN" dirty="0" err="1"/>
              <a:t>vàng</a:t>
            </a:r>
            <a:r>
              <a:rPr lang="vi-VN" dirty="0"/>
              <a:t>, </a:t>
            </a:r>
            <a:r>
              <a:rPr lang="vi-VN" dirty="0" err="1"/>
              <a:t>vết</a:t>
            </a:r>
            <a:r>
              <a:rPr lang="vi-VN" dirty="0"/>
              <a:t> </a:t>
            </a:r>
            <a:r>
              <a:rPr lang="vi-VN" dirty="0" err="1"/>
              <a:t>cào</a:t>
            </a:r>
            <a:r>
              <a:rPr lang="vi-VN" dirty="0"/>
              <a:t> </a:t>
            </a:r>
            <a:r>
              <a:rPr lang="vi-VN" dirty="0" err="1"/>
              <a:t>gãi</a:t>
            </a:r>
            <a:r>
              <a:rPr lang="en-US" dirty="0"/>
              <a:t> ở da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to</a:t>
            </a:r>
          </a:p>
          <a:p>
            <a:pPr marL="0" indent="0">
              <a:buNone/>
            </a:pPr>
            <a:r>
              <a:rPr lang="vi-VN" dirty="0" err="1"/>
              <a:t>Sờ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nốt</a:t>
            </a:r>
            <a:r>
              <a:rPr lang="vi-VN" dirty="0"/>
              <a:t> ở ga</a:t>
            </a:r>
            <a:r>
              <a:rPr lang="en-US" dirty="0"/>
              <a:t>n</a:t>
            </a:r>
            <a:endParaRPr lang="vi-VN" dirty="0"/>
          </a:p>
          <a:p>
            <a:pPr marL="0" indent="0">
              <a:buNone/>
            </a:pPr>
            <a:r>
              <a:rPr lang="vi-VN" dirty="0" err="1"/>
              <a:t>Hạch</a:t>
            </a:r>
            <a:r>
              <a:rPr lang="vi-VN" dirty="0"/>
              <a:t> </a:t>
            </a:r>
            <a:r>
              <a:rPr lang="vi-VN" dirty="0" err="1"/>
              <a:t>thượng</a:t>
            </a:r>
            <a:r>
              <a:rPr lang="vi-VN" dirty="0"/>
              <a:t> </a:t>
            </a:r>
            <a:r>
              <a:rPr lang="vi-VN" dirty="0" err="1"/>
              <a:t>đòn</a:t>
            </a:r>
            <a:r>
              <a:rPr lang="vi-VN" dirty="0"/>
              <a:t> (</a:t>
            </a:r>
            <a:r>
              <a:rPr lang="vi-VN" dirty="0" err="1"/>
              <a:t>Virchow</a:t>
            </a:r>
            <a:r>
              <a:rPr lang="vi-VN" dirty="0"/>
              <a:t>), </a:t>
            </a:r>
            <a:r>
              <a:rPr lang="vi-VN" dirty="0" err="1"/>
              <a:t>nốt</a:t>
            </a:r>
            <a:r>
              <a:rPr lang="vi-VN" dirty="0"/>
              <a:t> di căn </a:t>
            </a:r>
            <a:r>
              <a:rPr lang="vi-VN" dirty="0" err="1"/>
              <a:t>vùng</a:t>
            </a:r>
            <a:r>
              <a:rPr lang="vi-VN" dirty="0"/>
              <a:t> quanh </a:t>
            </a:r>
            <a:r>
              <a:rPr lang="vi-VN" dirty="0" err="1"/>
              <a:t>rốn</a:t>
            </a:r>
            <a:r>
              <a:rPr lang="vi-VN" dirty="0"/>
              <a:t> (</a:t>
            </a:r>
            <a:r>
              <a:rPr lang="vi-VN" dirty="0" err="1"/>
              <a:t>sister</a:t>
            </a:r>
            <a:r>
              <a:rPr lang="vi-VN" dirty="0"/>
              <a:t> </a:t>
            </a:r>
            <a:r>
              <a:rPr lang="vi-VN" dirty="0" err="1"/>
              <a:t>Mary</a:t>
            </a:r>
            <a:r>
              <a:rPr lang="vi-VN" dirty="0"/>
              <a:t> </a:t>
            </a:r>
            <a:r>
              <a:rPr lang="vi-VN" dirty="0" err="1"/>
              <a:t>Joseph</a:t>
            </a:r>
            <a:r>
              <a:rPr lang="vi-VN" dirty="0"/>
              <a:t>)</a:t>
            </a:r>
            <a:endParaRPr lang="en-US" dirty="0"/>
          </a:p>
          <a:p>
            <a:pPr marL="0" indent="0">
              <a:buNone/>
            </a:pPr>
            <a:r>
              <a:rPr lang="vi-VN" dirty="0"/>
              <a:t>Di căn </a:t>
            </a:r>
            <a:r>
              <a:rPr lang="vi-VN" dirty="0" err="1"/>
              <a:t>tiểu</a:t>
            </a:r>
            <a:r>
              <a:rPr lang="vi-VN" dirty="0"/>
              <a:t> khung khi thăm </a:t>
            </a:r>
            <a:r>
              <a:rPr lang="vi-VN" dirty="0" err="1"/>
              <a:t>khám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tràng</a:t>
            </a:r>
            <a:r>
              <a:rPr lang="vi-VN" dirty="0"/>
              <a:t> (</a:t>
            </a:r>
            <a:r>
              <a:rPr lang="vi-VN" dirty="0" err="1"/>
              <a:t>mảng</a:t>
            </a:r>
            <a:r>
              <a:rPr lang="vi-VN" dirty="0"/>
              <a:t> </a:t>
            </a:r>
            <a:r>
              <a:rPr lang="vi-VN" dirty="0" err="1"/>
              <a:t>Blumer</a:t>
            </a:r>
            <a:r>
              <a:rPr lang="vi-VN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7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D8E260-8360-3BA2-EE71-14611BA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D859ECC-4878-3872-19D5-77204B8A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1.LÂM SÀNG : TRIỆU CHỨNG THỰC THỂ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Hình ảnh 4" descr="Ảnh có chứa văn bản, trong nhà, tìm kiếm, đóng&#10;&#10;Mô tả được tạo tự động">
            <a:extLst>
              <a:ext uri="{FF2B5EF4-FFF2-40B4-BE49-F238E27FC236}">
                <a16:creationId xmlns:a16="http://schemas.microsoft.com/office/drawing/2014/main" id="{5F79FF96-942F-632A-8ABE-D58B6D083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14" y="2453749"/>
            <a:ext cx="7440795" cy="37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4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BCF248-A17E-2008-B5BD-4254E268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D493EB-ED0C-238E-E2BF-FCC5EE62B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1.LÂM SÀNG : </a:t>
            </a:r>
          </a:p>
          <a:p>
            <a:pPr marL="0" indent="0">
              <a:buNone/>
            </a:pP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vàng</a:t>
            </a:r>
            <a:r>
              <a:rPr lang="vi-VN" dirty="0"/>
              <a:t> da </a:t>
            </a:r>
            <a:r>
              <a:rPr lang="vi-VN" dirty="0" err="1"/>
              <a:t>tắc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: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mạc</a:t>
            </a:r>
            <a:r>
              <a:rPr lang="vi-VN" dirty="0"/>
              <a:t> </a:t>
            </a:r>
            <a:r>
              <a:rPr lang="vi-VN" dirty="0" err="1"/>
              <a:t>mắt</a:t>
            </a:r>
            <a:r>
              <a:rPr lang="vi-VN" dirty="0"/>
              <a:t> </a:t>
            </a:r>
            <a:r>
              <a:rPr lang="vi-VN" dirty="0" err="1"/>
              <a:t>vàng</a:t>
            </a:r>
            <a:r>
              <a:rPr lang="vi-VN" dirty="0"/>
              <a:t>, sang thương da do </a:t>
            </a:r>
            <a:r>
              <a:rPr lang="vi-VN" dirty="0" err="1"/>
              <a:t>cào</a:t>
            </a:r>
            <a:r>
              <a:rPr lang="vi-VN" dirty="0"/>
              <a:t> </a:t>
            </a:r>
            <a:r>
              <a:rPr lang="vi-VN" dirty="0" err="1"/>
              <a:t>gãi</a:t>
            </a:r>
            <a:r>
              <a:rPr lang="vi-VN" dirty="0"/>
              <a:t>,..</a:t>
            </a:r>
          </a:p>
          <a:p>
            <a:pPr marL="0" indent="0">
              <a:buNone/>
            </a:pP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mật</a:t>
            </a:r>
            <a:r>
              <a:rPr lang="vi-VN" dirty="0"/>
              <a:t> to </a:t>
            </a:r>
            <a:r>
              <a:rPr lang="vi-VN" dirty="0" err="1"/>
              <a:t>sờ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không đau: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luật</a:t>
            </a:r>
            <a:r>
              <a:rPr lang="vi-VN" dirty="0"/>
              <a:t> </a:t>
            </a:r>
            <a:r>
              <a:rPr lang="vi-VN" dirty="0" err="1"/>
              <a:t>Courvoisier</a:t>
            </a:r>
            <a:r>
              <a:rPr lang="vi-VN" dirty="0"/>
              <a:t>. </a:t>
            </a:r>
          </a:p>
          <a:p>
            <a:pPr marL="0" indent="0">
              <a:buNone/>
            </a:pPr>
            <a:r>
              <a:rPr lang="vi-VN" dirty="0" err="1"/>
              <a:t>Triệu</a:t>
            </a:r>
            <a:r>
              <a:rPr lang="vi-VN" dirty="0"/>
              <a:t> </a:t>
            </a:r>
            <a:r>
              <a:rPr lang="vi-VN" dirty="0" err="1"/>
              <a:t>chứng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di căn: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vi-VN" dirty="0" err="1"/>
              <a:t>Sờ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nốt</a:t>
            </a:r>
            <a:r>
              <a:rPr lang="vi-VN" dirty="0"/>
              <a:t> ở gan, gan to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vi-VN" dirty="0" err="1"/>
              <a:t>Hạch</a:t>
            </a:r>
            <a:r>
              <a:rPr lang="vi-VN" dirty="0"/>
              <a:t>: </a:t>
            </a:r>
            <a:r>
              <a:rPr lang="vi-VN" dirty="0" err="1"/>
              <a:t>Virchow</a:t>
            </a:r>
            <a:r>
              <a:rPr lang="vi-VN" dirty="0"/>
              <a:t>, </a:t>
            </a:r>
            <a:r>
              <a:rPr lang="vi-VN" dirty="0" err="1"/>
              <a:t>nốt</a:t>
            </a:r>
            <a:r>
              <a:rPr lang="vi-VN" dirty="0"/>
              <a:t> di căn ở </a:t>
            </a:r>
            <a:r>
              <a:rPr lang="vi-VN" dirty="0" err="1"/>
              <a:t>rốn</a:t>
            </a:r>
            <a:r>
              <a:rPr lang="vi-VN" dirty="0"/>
              <a:t> </a:t>
            </a:r>
            <a:r>
              <a:rPr lang="vi-VN" dirty="0" err="1"/>
              <a:t>Sister</a:t>
            </a:r>
            <a:r>
              <a:rPr lang="vi-VN" dirty="0"/>
              <a:t> </a:t>
            </a:r>
            <a:r>
              <a:rPr lang="vi-VN" dirty="0" err="1"/>
              <a:t>Mary</a:t>
            </a:r>
            <a:r>
              <a:rPr lang="vi-VN" dirty="0"/>
              <a:t> </a:t>
            </a:r>
            <a:r>
              <a:rPr lang="vi-VN" dirty="0" err="1"/>
              <a:t>Joseph</a:t>
            </a:r>
            <a:r>
              <a:rPr lang="vi-VN" dirty="0"/>
              <a:t>, </a:t>
            </a:r>
            <a:r>
              <a:rPr lang="vi-VN" dirty="0" err="1"/>
              <a:t>Blummer’s</a:t>
            </a:r>
            <a:r>
              <a:rPr lang="vi-VN" dirty="0"/>
              <a:t> </a:t>
            </a:r>
            <a:r>
              <a:rPr lang="vi-VN" dirty="0" err="1"/>
              <a:t>Shelf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3D0FD2-3A02-5CAC-F1EA-F6181AD6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II.CHẨN ĐOÁN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2E92B9C-E9CB-4755-B9CA-E34F74B8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1.LÂM SÀNG : </a:t>
            </a: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đau mơ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tăng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đêm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tiên, sau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khi 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HC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sờ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u.</a:t>
            </a: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vater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XHTH 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OMC: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thương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gây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khi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XHTH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HC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sờ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52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HWw.4FE5N0.lqUzvQv1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k8YQCQrgOjvDzQSPsjk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3494</Words>
  <Application>Microsoft Office PowerPoint</Application>
  <PresentationFormat>Màn hình rộng</PresentationFormat>
  <Paragraphs>323</Paragraphs>
  <Slides>32</Slides>
  <Notes>15</Notes>
  <HiddenSlides>0</HiddenSlides>
  <MMClips>0</MMClips>
  <ScaleCrop>false</ScaleCrop>
  <HeadingPairs>
    <vt:vector size="8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3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Symbol</vt:lpstr>
      <vt:lpstr>Times New Roman</vt:lpstr>
      <vt:lpstr>Wingdings 3</vt:lpstr>
      <vt:lpstr>Chủ đề Office</vt:lpstr>
      <vt:lpstr>1_Office Theme</vt:lpstr>
      <vt:lpstr>Office Theme</vt:lpstr>
      <vt:lpstr>think-cell Slide</vt:lpstr>
      <vt:lpstr>Bản trình bày PowerPoint</vt:lpstr>
      <vt:lpstr>I.TỔNG QUAN</vt:lpstr>
      <vt:lpstr>I.TỔNG QUAN</vt:lpstr>
      <vt:lpstr>Bản trình bày PowerPoint</vt:lpstr>
      <vt:lpstr>II.CHẨN ĐOÁN</vt:lpstr>
      <vt:lpstr>II.CHẨN ĐOÁN</vt:lpstr>
      <vt:lpstr>II.CHẨN ĐOÁN</vt:lpstr>
      <vt:lpstr>II.CHẨN ĐOÁN</vt:lpstr>
      <vt:lpstr>II.CHẨN ĐOÁN</vt:lpstr>
      <vt:lpstr>Bản trình bày PowerPoint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  <vt:lpstr>II.CHẨN ĐOÁN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NhanTran</dc:creator>
  <cp:lastModifiedBy>NhanTran</cp:lastModifiedBy>
  <cp:revision>29</cp:revision>
  <dcterms:created xsi:type="dcterms:W3CDTF">2022-11-14T09:33:29Z</dcterms:created>
  <dcterms:modified xsi:type="dcterms:W3CDTF">2022-11-14T15:37:58Z</dcterms:modified>
</cp:coreProperties>
</file>